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7" r:id="rId6"/>
    <p:sldId id="258" r:id="rId7"/>
  </p:sldIdLst>
  <p:sldSz cx="7772400" cy="10058400"/>
  <p:notesSz cx="7010400" cy="9296400"/>
  <p:defaultTextStyle>
    <a:defPPr>
      <a:defRPr lang="en-US"/>
    </a:defPPr>
    <a:lvl1pPr marL="0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704"/>
    <a:srgbClr val="000000"/>
    <a:srgbClr val="0563C1"/>
    <a:srgbClr val="005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73" autoAdjust="0"/>
    <p:restoredTop sz="96249" autoAdjust="0"/>
  </p:normalViewPr>
  <p:slideViewPr>
    <p:cSldViewPr>
      <p:cViewPr>
        <p:scale>
          <a:sx n="116" d="100"/>
          <a:sy n="116" d="100"/>
        </p:scale>
        <p:origin x="1196" y="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BD0038DE-6A3B-4350-8AD1-3D19858A486A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60588" y="698500"/>
            <a:ext cx="26908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BAFE22E0-1621-486D-BC88-B506420727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1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08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E22E0-1621-486D-BC88-B506420727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41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588" y="698500"/>
            <a:ext cx="26908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E22E0-1621-486D-BC88-B5064207276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5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32"/>
            <a:ext cx="6606540" cy="21560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2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5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8" y="537845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1"/>
            <a:ext cx="6606540" cy="199771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2"/>
            <a:ext cx="6606540" cy="2200275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861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722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584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44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306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167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029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2889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9" y="3129280"/>
            <a:ext cx="2558415" cy="884999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4" y="3129280"/>
            <a:ext cx="2558415" cy="8849995"/>
          </a:xfrm>
        </p:spPr>
        <p:txBody>
          <a:bodyPr/>
          <a:lstStyle>
            <a:lvl1pPr>
              <a:defRPr sz="3080"/>
            </a:lvl1pPr>
            <a:lvl2pPr>
              <a:defRPr sz="2640"/>
            </a:lvl2pPr>
            <a:lvl3pPr>
              <a:defRPr sz="2200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501"/>
            <a:ext cx="3434160" cy="9383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861" indent="0">
              <a:buNone/>
              <a:defRPr sz="2200" b="1"/>
            </a:lvl2pPr>
            <a:lvl3pPr marL="1005722" indent="0">
              <a:buNone/>
              <a:defRPr sz="1980" b="1"/>
            </a:lvl3pPr>
            <a:lvl4pPr marL="1508584" indent="0">
              <a:buNone/>
              <a:defRPr sz="1760" b="1"/>
            </a:lvl4pPr>
            <a:lvl5pPr marL="2011445" indent="0">
              <a:buNone/>
              <a:defRPr sz="1760" b="1"/>
            </a:lvl5pPr>
            <a:lvl6pPr marL="2514306" indent="0">
              <a:buNone/>
              <a:defRPr sz="1760" b="1"/>
            </a:lvl6pPr>
            <a:lvl7pPr marL="3017167" indent="0">
              <a:buNone/>
              <a:defRPr sz="1760" b="1"/>
            </a:lvl7pPr>
            <a:lvl8pPr marL="3520029" indent="0">
              <a:buNone/>
              <a:defRPr sz="1760" b="1"/>
            </a:lvl8pPr>
            <a:lvl9pPr marL="4022889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22"/>
            <a:ext cx="3434160" cy="5795224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501"/>
            <a:ext cx="3435508" cy="93831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861" indent="0">
              <a:buNone/>
              <a:defRPr sz="2200" b="1"/>
            </a:lvl2pPr>
            <a:lvl3pPr marL="1005722" indent="0">
              <a:buNone/>
              <a:defRPr sz="1980" b="1"/>
            </a:lvl3pPr>
            <a:lvl4pPr marL="1508584" indent="0">
              <a:buNone/>
              <a:defRPr sz="1760" b="1"/>
            </a:lvl4pPr>
            <a:lvl5pPr marL="2011445" indent="0">
              <a:buNone/>
              <a:defRPr sz="1760" b="1"/>
            </a:lvl5pPr>
            <a:lvl6pPr marL="2514306" indent="0">
              <a:buNone/>
              <a:defRPr sz="1760" b="1"/>
            </a:lvl6pPr>
            <a:lvl7pPr marL="3017167" indent="0">
              <a:buNone/>
              <a:defRPr sz="1760" b="1"/>
            </a:lvl7pPr>
            <a:lvl8pPr marL="3520029" indent="0">
              <a:buNone/>
              <a:defRPr sz="1760" b="1"/>
            </a:lvl8pPr>
            <a:lvl9pPr marL="4022889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22"/>
            <a:ext cx="3435508" cy="5795224"/>
          </a:xfrm>
        </p:spPr>
        <p:txBody>
          <a:bodyPr/>
          <a:lstStyle>
            <a:lvl1pPr>
              <a:defRPr sz="2640"/>
            </a:lvl1pPr>
            <a:lvl2pPr>
              <a:defRPr sz="2200"/>
            </a:lvl2pPr>
            <a:lvl3pPr>
              <a:defRPr sz="1980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4" y="400472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6" y="400477"/>
            <a:ext cx="4344988" cy="8584565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4" y="2104817"/>
            <a:ext cx="2557066" cy="6880225"/>
          </a:xfrm>
        </p:spPr>
        <p:txBody>
          <a:bodyPr/>
          <a:lstStyle>
            <a:lvl1pPr marL="0" indent="0">
              <a:buNone/>
              <a:defRPr sz="1540"/>
            </a:lvl1pPr>
            <a:lvl2pPr marL="502861" indent="0">
              <a:buNone/>
              <a:defRPr sz="1320"/>
            </a:lvl2pPr>
            <a:lvl3pPr marL="1005722" indent="0">
              <a:buNone/>
              <a:defRPr sz="1100"/>
            </a:lvl3pPr>
            <a:lvl4pPr marL="1508584" indent="0">
              <a:buNone/>
              <a:defRPr sz="990"/>
            </a:lvl4pPr>
            <a:lvl5pPr marL="2011445" indent="0">
              <a:buNone/>
              <a:defRPr sz="990"/>
            </a:lvl5pPr>
            <a:lvl6pPr marL="2514306" indent="0">
              <a:buNone/>
              <a:defRPr sz="990"/>
            </a:lvl6pPr>
            <a:lvl7pPr marL="3017167" indent="0">
              <a:buNone/>
              <a:defRPr sz="990"/>
            </a:lvl7pPr>
            <a:lvl8pPr marL="3520029" indent="0">
              <a:buNone/>
              <a:defRPr sz="990"/>
            </a:lvl8pPr>
            <a:lvl9pPr marL="4022889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9"/>
            <a:ext cx="4663440" cy="6035040"/>
          </a:xfrm>
        </p:spPr>
        <p:txBody>
          <a:bodyPr/>
          <a:lstStyle>
            <a:lvl1pPr marL="0" indent="0">
              <a:buNone/>
              <a:defRPr sz="3520"/>
            </a:lvl1pPr>
            <a:lvl2pPr marL="502861" indent="0">
              <a:buNone/>
              <a:defRPr sz="3080"/>
            </a:lvl2pPr>
            <a:lvl3pPr marL="1005722" indent="0">
              <a:buNone/>
              <a:defRPr sz="2640"/>
            </a:lvl3pPr>
            <a:lvl4pPr marL="1508584" indent="0">
              <a:buNone/>
              <a:defRPr sz="2200"/>
            </a:lvl4pPr>
            <a:lvl5pPr marL="2011445" indent="0">
              <a:buNone/>
              <a:defRPr sz="2200"/>
            </a:lvl5pPr>
            <a:lvl6pPr marL="2514306" indent="0">
              <a:buNone/>
              <a:defRPr sz="2200"/>
            </a:lvl6pPr>
            <a:lvl7pPr marL="3017167" indent="0">
              <a:buNone/>
              <a:defRPr sz="2200"/>
            </a:lvl7pPr>
            <a:lvl8pPr marL="3520029" indent="0">
              <a:buNone/>
              <a:defRPr sz="2200"/>
            </a:lvl8pPr>
            <a:lvl9pPr marL="4022889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5"/>
            <a:ext cx="4663440" cy="1180465"/>
          </a:xfrm>
        </p:spPr>
        <p:txBody>
          <a:bodyPr/>
          <a:lstStyle>
            <a:lvl1pPr marL="0" indent="0">
              <a:buNone/>
              <a:defRPr sz="1540"/>
            </a:lvl1pPr>
            <a:lvl2pPr marL="502861" indent="0">
              <a:buNone/>
              <a:defRPr sz="1320"/>
            </a:lvl2pPr>
            <a:lvl3pPr marL="1005722" indent="0">
              <a:buNone/>
              <a:defRPr sz="1100"/>
            </a:lvl3pPr>
            <a:lvl4pPr marL="1508584" indent="0">
              <a:buNone/>
              <a:defRPr sz="990"/>
            </a:lvl4pPr>
            <a:lvl5pPr marL="2011445" indent="0">
              <a:buNone/>
              <a:defRPr sz="990"/>
            </a:lvl5pPr>
            <a:lvl6pPr marL="2514306" indent="0">
              <a:buNone/>
              <a:defRPr sz="990"/>
            </a:lvl6pPr>
            <a:lvl7pPr marL="3017167" indent="0">
              <a:buNone/>
              <a:defRPr sz="990"/>
            </a:lvl7pPr>
            <a:lvl8pPr marL="3520029" indent="0">
              <a:buNone/>
              <a:defRPr sz="990"/>
            </a:lvl8pPr>
            <a:lvl9pPr marL="4022889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4"/>
            <a:ext cx="6995160" cy="1676400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70"/>
            <a:ext cx="6995160" cy="6638077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53"/>
            <a:ext cx="18135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E71B3-A99B-418F-908B-FDD1E2A636FE}" type="datetimeFigureOut">
              <a:rPr lang="en-US" smtClean="0"/>
              <a:pPr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53"/>
            <a:ext cx="24612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53"/>
            <a:ext cx="1813560" cy="535519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80F81-9F98-4A50-A7DD-ED0BEEDA8E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5722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46" indent="-377146" algn="l" defTabSz="1005722" rtl="0" eaLnBrk="1" latinLnBrk="0" hangingPunct="1">
        <a:spcBef>
          <a:spcPct val="20000"/>
        </a:spcBef>
        <a:buFont typeface="Arial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1pPr>
      <a:lvl2pPr marL="817149" indent="-314289" algn="l" defTabSz="1005722" rtl="0" eaLnBrk="1" latinLnBrk="0" hangingPunct="1">
        <a:spcBef>
          <a:spcPct val="20000"/>
        </a:spcBef>
        <a:buFont typeface="Arial" pitchFamily="34" charset="0"/>
        <a:buChar char="–"/>
        <a:defRPr sz="3080" kern="1200">
          <a:solidFill>
            <a:schemeClr val="tx1"/>
          </a:solidFill>
          <a:latin typeface="+mn-lt"/>
          <a:ea typeface="+mn-ea"/>
          <a:cs typeface="+mn-cs"/>
        </a:defRPr>
      </a:lvl2pPr>
      <a:lvl3pPr marL="1257154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1760014" indent="-251430" algn="l" defTabSz="100572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2875" indent="-251430" algn="l" defTabSz="1005722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5737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8598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1459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4321" indent="-251430" algn="l" defTabSz="100572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861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722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584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445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167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029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2889" algn="l" defTabSz="1005722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21579" y="597377"/>
            <a:ext cx="5486399" cy="677108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RFI Work-Flow</a:t>
            </a:r>
          </a:p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Name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086101" y="9479666"/>
            <a:ext cx="16001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Page 1 of 2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223066" y="2442383"/>
            <a:ext cx="1142989" cy="220266"/>
          </a:xfrm>
          <a:prstGeom prst="rect">
            <a:avLst/>
          </a:prstGeom>
          <a:solidFill>
            <a:srgbClr val="C00000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lIns="80976" tIns="40488" rIns="80976" bIns="40488" anchor="ctr" anchorCtr="0">
            <a:spAutoFit/>
          </a:bodyPr>
          <a:lstStyle>
            <a:defPPr>
              <a:defRPr lang="en-US"/>
            </a:defPPr>
            <a:lvl1pPr algn="ctr" defTabSz="1295619">
              <a:defRPr sz="9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/>
              <a:t>ISSUE IDENTIFIED</a:t>
            </a:r>
            <a:endParaRPr lang="en-US" dirty="0"/>
          </a:p>
        </p:txBody>
      </p:sp>
      <p:cxnSp>
        <p:nvCxnSpPr>
          <p:cNvPr id="31" name="Straight Arrow Connector 30"/>
          <p:cNvCxnSpPr>
            <a:cxnSpLocks/>
            <a:stCxn id="96" idx="2"/>
          </p:cNvCxnSpPr>
          <p:nvPr/>
        </p:nvCxnSpPr>
        <p:spPr>
          <a:xfrm>
            <a:off x="1794561" y="2662649"/>
            <a:ext cx="6" cy="253564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15000" y="8039100"/>
            <a:ext cx="9143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LEGEND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223067" y="2915464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CONTRACTOR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Prepare documentation for RFI (form, drawings, </a:t>
            </a:r>
            <a:r>
              <a:rPr lang="en-US" sz="800" dirty="0" err="1">
                <a:solidFill>
                  <a:schemeClr val="tx1"/>
                </a:solidFill>
              </a:rPr>
              <a:t>etc</a:t>
            </a:r>
            <a:r>
              <a:rPr lang="en-US" sz="800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5829300" y="8285321"/>
            <a:ext cx="1257300" cy="582573"/>
            <a:chOff x="5511286" y="7315200"/>
            <a:chExt cx="1143000" cy="338328"/>
          </a:xfrm>
        </p:grpSpPr>
        <p:sp>
          <p:nvSpPr>
            <p:cNvPr id="111" name="Rounded Rectangle 110"/>
            <p:cNvSpPr/>
            <p:nvPr/>
          </p:nvSpPr>
          <p:spPr>
            <a:xfrm>
              <a:off x="5511286" y="7315200"/>
              <a:ext cx="1143000" cy="3383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557006" y="7370064"/>
              <a:ext cx="105156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800" b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b="0" dirty="0">
                  <a:solidFill>
                    <a:schemeClr val="tx1"/>
                  </a:solidFill>
                </a:rPr>
                <a:t>Activity Performed By</a:t>
              </a:r>
            </a:p>
            <a:p>
              <a:r>
                <a:rPr lang="en-US" b="0">
                  <a:solidFill>
                    <a:schemeClr val="tx1"/>
                  </a:solidFill>
                </a:rPr>
                <a:t>Subcontractor</a:t>
              </a:r>
              <a:endParaRPr lang="en-US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964978" y="6415078"/>
            <a:ext cx="1143000" cy="228600"/>
          </a:xfrm>
          <a:prstGeom prst="rect">
            <a:avLst/>
          </a:prstGeom>
          <a:solidFill>
            <a:srgbClr val="C00000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wrap="square" lIns="80976" tIns="40488" rIns="80976" bIns="40488" anchor="ctr" anchorCtr="0">
            <a:spAutoFit/>
          </a:bodyPr>
          <a:lstStyle/>
          <a:p>
            <a:pPr algn="ctr" defTabSz="1295619">
              <a:defRPr/>
            </a:pPr>
            <a:r>
              <a:rPr lang="en-US" sz="900" b="1" dirty="0">
                <a:solidFill>
                  <a:schemeClr val="bg1"/>
                </a:solidFill>
              </a:rPr>
              <a:t>END</a:t>
            </a:r>
          </a:p>
        </p:txBody>
      </p:sp>
      <p:cxnSp>
        <p:nvCxnSpPr>
          <p:cNvPr id="30" name="Elbow Connector 29"/>
          <p:cNvCxnSpPr>
            <a:cxnSpLocks/>
            <a:stCxn id="48" idx="3"/>
            <a:endCxn id="62" idx="1"/>
          </p:cNvCxnSpPr>
          <p:nvPr/>
        </p:nvCxnSpPr>
        <p:spPr>
          <a:xfrm flipV="1">
            <a:off x="2324377" y="2916365"/>
            <a:ext cx="2628633" cy="3873824"/>
          </a:xfrm>
          <a:prstGeom prst="bentConnector3">
            <a:avLst>
              <a:gd name="adj1" fmla="val 34471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806C118-9B0B-439F-9059-502717EA1236}"/>
              </a:ext>
            </a:extLst>
          </p:cNvPr>
          <p:cNvCxnSpPr>
            <a:cxnSpLocks/>
          </p:cNvCxnSpPr>
          <p:nvPr/>
        </p:nvCxnSpPr>
        <p:spPr>
          <a:xfrm>
            <a:off x="1782986" y="3535282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18">
            <a:extLst>
              <a:ext uri="{FF2B5EF4-FFF2-40B4-BE49-F238E27FC236}">
                <a16:creationId xmlns:a16="http://schemas.microsoft.com/office/drawing/2014/main" id="{8BF0F9ED-764D-41F7-8937-13C0F0D928D9}"/>
              </a:ext>
            </a:extLst>
          </p:cNvPr>
          <p:cNvSpPr/>
          <p:nvPr/>
        </p:nvSpPr>
        <p:spPr>
          <a:xfrm>
            <a:off x="1211492" y="3795792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Review against existing contract documents.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CCB0AFB-7EC1-4C04-97AC-03E85D1F1957}"/>
              </a:ext>
            </a:extLst>
          </p:cNvPr>
          <p:cNvCxnSpPr>
            <a:cxnSpLocks/>
          </p:cNvCxnSpPr>
          <p:nvPr/>
        </p:nvCxnSpPr>
        <p:spPr>
          <a:xfrm>
            <a:off x="1763763" y="4404724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18">
            <a:extLst>
              <a:ext uri="{FF2B5EF4-FFF2-40B4-BE49-F238E27FC236}">
                <a16:creationId xmlns:a16="http://schemas.microsoft.com/office/drawing/2014/main" id="{8C4AF9F6-7848-4F11-98C1-8E9CD49CF304}"/>
              </a:ext>
            </a:extLst>
          </p:cNvPr>
          <p:cNvSpPr/>
          <p:nvPr/>
        </p:nvSpPr>
        <p:spPr>
          <a:xfrm>
            <a:off x="1192269" y="4665234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Circulate and review internally.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4A3EC60-BA85-4B65-83DD-3565B934B732}"/>
              </a:ext>
            </a:extLst>
          </p:cNvPr>
          <p:cNvCxnSpPr>
            <a:cxnSpLocks/>
          </p:cNvCxnSpPr>
          <p:nvPr/>
        </p:nvCxnSpPr>
        <p:spPr>
          <a:xfrm>
            <a:off x="1752877" y="5291262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18">
            <a:extLst>
              <a:ext uri="{FF2B5EF4-FFF2-40B4-BE49-F238E27FC236}">
                <a16:creationId xmlns:a16="http://schemas.microsoft.com/office/drawing/2014/main" id="{07996D1B-8CC6-438C-831D-C247CF29379E}"/>
              </a:ext>
            </a:extLst>
          </p:cNvPr>
          <p:cNvSpPr/>
          <p:nvPr/>
        </p:nvSpPr>
        <p:spPr>
          <a:xfrm>
            <a:off x="1181383" y="5551772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Issue to Prime Consultant For Review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F63C305-E015-440B-A61F-2960EA28F74E}"/>
              </a:ext>
            </a:extLst>
          </p:cNvPr>
          <p:cNvCxnSpPr>
            <a:cxnSpLocks/>
          </p:cNvCxnSpPr>
          <p:nvPr/>
        </p:nvCxnSpPr>
        <p:spPr>
          <a:xfrm>
            <a:off x="1752871" y="6171590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18">
            <a:extLst>
              <a:ext uri="{FF2B5EF4-FFF2-40B4-BE49-F238E27FC236}">
                <a16:creationId xmlns:a16="http://schemas.microsoft.com/office/drawing/2014/main" id="{5BA15F0E-5E1D-4457-9675-52BA5649F4A8}"/>
              </a:ext>
            </a:extLst>
          </p:cNvPr>
          <p:cNvSpPr/>
          <p:nvPr/>
        </p:nvSpPr>
        <p:spPr>
          <a:xfrm>
            <a:off x="1181377" y="6432099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PRIME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If subconsultant review is required issue to subconsultants.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C6F00A4-05CE-471D-9169-2A611B899071}"/>
              </a:ext>
            </a:extLst>
          </p:cNvPr>
          <p:cNvCxnSpPr>
            <a:cxnSpLocks/>
            <a:stCxn id="48" idx="2"/>
            <a:endCxn id="61" idx="0"/>
          </p:cNvCxnSpPr>
          <p:nvPr/>
        </p:nvCxnSpPr>
        <p:spPr>
          <a:xfrm flipH="1">
            <a:off x="1752600" y="7148278"/>
            <a:ext cx="277" cy="250843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18">
            <a:extLst>
              <a:ext uri="{FF2B5EF4-FFF2-40B4-BE49-F238E27FC236}">
                <a16:creationId xmlns:a16="http://schemas.microsoft.com/office/drawing/2014/main" id="{6A645F3D-47B3-431D-80DC-15D103FC0AB2}"/>
              </a:ext>
            </a:extLst>
          </p:cNvPr>
          <p:cNvSpPr/>
          <p:nvPr/>
        </p:nvSpPr>
        <p:spPr>
          <a:xfrm>
            <a:off x="1181100" y="7399121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SUB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Review RFI and submit to Prime Consultant</a:t>
            </a:r>
          </a:p>
        </p:txBody>
      </p:sp>
      <p:sp>
        <p:nvSpPr>
          <p:cNvPr id="62" name="Rounded Rectangle 18">
            <a:extLst>
              <a:ext uri="{FF2B5EF4-FFF2-40B4-BE49-F238E27FC236}">
                <a16:creationId xmlns:a16="http://schemas.microsoft.com/office/drawing/2014/main" id="{A0AA7F3F-224B-45A9-B773-1E7B5F119917}"/>
              </a:ext>
            </a:extLst>
          </p:cNvPr>
          <p:cNvSpPr/>
          <p:nvPr/>
        </p:nvSpPr>
        <p:spPr>
          <a:xfrm>
            <a:off x="4953010" y="2558275"/>
            <a:ext cx="1143000" cy="7161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PRIME CONSULTANT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Responds to RFI and reassigns to General Contractor</a:t>
            </a:r>
          </a:p>
        </p:txBody>
      </p:sp>
      <p:cxnSp>
        <p:nvCxnSpPr>
          <p:cNvPr id="63" name="Elbow Connector 29">
            <a:extLst>
              <a:ext uri="{FF2B5EF4-FFF2-40B4-BE49-F238E27FC236}">
                <a16:creationId xmlns:a16="http://schemas.microsoft.com/office/drawing/2014/main" id="{8DCB4627-82F8-4F63-A762-10F98C2C9C10}"/>
              </a:ext>
            </a:extLst>
          </p:cNvPr>
          <p:cNvCxnSpPr>
            <a:cxnSpLocks/>
            <a:stCxn id="61" idx="3"/>
            <a:endCxn id="62" idx="1"/>
          </p:cNvCxnSpPr>
          <p:nvPr/>
        </p:nvCxnSpPr>
        <p:spPr>
          <a:xfrm flipV="1">
            <a:off x="2324100" y="2916365"/>
            <a:ext cx="2628910" cy="4840846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E2A7D6B-34AC-477F-A77C-41C8C445800C}"/>
              </a:ext>
            </a:extLst>
          </p:cNvPr>
          <p:cNvCxnSpPr>
            <a:cxnSpLocks/>
          </p:cNvCxnSpPr>
          <p:nvPr/>
        </p:nvCxnSpPr>
        <p:spPr>
          <a:xfrm>
            <a:off x="5524498" y="3269343"/>
            <a:ext cx="6" cy="261259"/>
          </a:xfrm>
          <a:prstGeom prst="straightConnector1">
            <a:avLst/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18">
            <a:extLst>
              <a:ext uri="{FF2B5EF4-FFF2-40B4-BE49-F238E27FC236}">
                <a16:creationId xmlns:a16="http://schemas.microsoft.com/office/drawing/2014/main" id="{E4652214-8399-4D49-8BC1-AA4447327876}"/>
              </a:ext>
            </a:extLst>
          </p:cNvPr>
          <p:cNvSpPr/>
          <p:nvPr/>
        </p:nvSpPr>
        <p:spPr>
          <a:xfrm>
            <a:off x="4953004" y="3529853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CONTRACTOR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Reviews RFI and confirms response answers question?</a:t>
            </a:r>
          </a:p>
        </p:txBody>
      </p:sp>
      <p:sp>
        <p:nvSpPr>
          <p:cNvPr id="74" name="Rounded Rectangle 18">
            <a:extLst>
              <a:ext uri="{FF2B5EF4-FFF2-40B4-BE49-F238E27FC236}">
                <a16:creationId xmlns:a16="http://schemas.microsoft.com/office/drawing/2014/main" id="{6F7EEDDA-DF60-41EB-AF72-EED99A2CDD18}"/>
              </a:ext>
            </a:extLst>
          </p:cNvPr>
          <p:cNvSpPr/>
          <p:nvPr/>
        </p:nvSpPr>
        <p:spPr>
          <a:xfrm>
            <a:off x="4191000" y="4469886"/>
            <a:ext cx="1143000" cy="38713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YES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5" name="Rounded Rectangle 18">
            <a:extLst>
              <a:ext uri="{FF2B5EF4-FFF2-40B4-BE49-F238E27FC236}">
                <a16:creationId xmlns:a16="http://schemas.microsoft.com/office/drawing/2014/main" id="{1C1295CD-4D62-4492-83EC-56576CE6BDC7}"/>
              </a:ext>
            </a:extLst>
          </p:cNvPr>
          <p:cNvSpPr/>
          <p:nvPr/>
        </p:nvSpPr>
        <p:spPr>
          <a:xfrm>
            <a:off x="5753100" y="4444747"/>
            <a:ext cx="1143000" cy="38713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NO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Elbow Connector 29">
            <a:extLst>
              <a:ext uri="{FF2B5EF4-FFF2-40B4-BE49-F238E27FC236}">
                <a16:creationId xmlns:a16="http://schemas.microsoft.com/office/drawing/2014/main" id="{978BAC5F-C13F-484E-B5E7-116EA41BC5EB}"/>
              </a:ext>
            </a:extLst>
          </p:cNvPr>
          <p:cNvCxnSpPr>
            <a:cxnSpLocks/>
            <a:stCxn id="65" idx="2"/>
            <a:endCxn id="74" idx="0"/>
          </p:cNvCxnSpPr>
          <p:nvPr/>
        </p:nvCxnSpPr>
        <p:spPr>
          <a:xfrm rot="5400000">
            <a:off x="4983395" y="3928776"/>
            <a:ext cx="320215" cy="762004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29">
            <a:extLst>
              <a:ext uri="{FF2B5EF4-FFF2-40B4-BE49-F238E27FC236}">
                <a16:creationId xmlns:a16="http://schemas.microsoft.com/office/drawing/2014/main" id="{FD833BE4-06EA-4B39-9500-3F2EFA012805}"/>
              </a:ext>
            </a:extLst>
          </p:cNvPr>
          <p:cNvCxnSpPr>
            <a:cxnSpLocks/>
            <a:stCxn id="65" idx="2"/>
            <a:endCxn id="75" idx="0"/>
          </p:cNvCxnSpPr>
          <p:nvPr/>
        </p:nvCxnSpPr>
        <p:spPr>
          <a:xfrm rot="16200000" flipH="1">
            <a:off x="5777014" y="3897161"/>
            <a:ext cx="295076" cy="800096"/>
          </a:xfrm>
          <a:prstGeom prst="bentConnector3">
            <a:avLst>
              <a:gd name="adj1" fmla="val 53689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29">
            <a:extLst>
              <a:ext uri="{FF2B5EF4-FFF2-40B4-BE49-F238E27FC236}">
                <a16:creationId xmlns:a16="http://schemas.microsoft.com/office/drawing/2014/main" id="{1DEFA306-464D-4D55-9022-03193F21C96F}"/>
              </a:ext>
            </a:extLst>
          </p:cNvPr>
          <p:cNvCxnSpPr>
            <a:cxnSpLocks/>
            <a:stCxn id="75" idx="3"/>
            <a:endCxn id="46" idx="1"/>
          </p:cNvCxnSpPr>
          <p:nvPr/>
        </p:nvCxnSpPr>
        <p:spPr>
          <a:xfrm flipH="1">
            <a:off x="1181383" y="4638316"/>
            <a:ext cx="5714717" cy="1223365"/>
          </a:xfrm>
          <a:prstGeom prst="bentConnector5">
            <a:avLst>
              <a:gd name="adj1" fmla="val -4000"/>
              <a:gd name="adj2" fmla="val -214137"/>
              <a:gd name="adj3" fmla="val 104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18">
            <a:extLst>
              <a:ext uri="{FF2B5EF4-FFF2-40B4-BE49-F238E27FC236}">
                <a16:creationId xmlns:a16="http://schemas.microsoft.com/office/drawing/2014/main" id="{F4D19590-8BD3-473F-B8CA-CF382946DE9F}"/>
              </a:ext>
            </a:extLst>
          </p:cNvPr>
          <p:cNvSpPr/>
          <p:nvPr/>
        </p:nvSpPr>
        <p:spPr>
          <a:xfrm>
            <a:off x="4975864" y="5378450"/>
            <a:ext cx="1143000" cy="619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</a:rPr>
              <a:t>CONTRACTOR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Closes RFI and Distributes to Project Team</a:t>
            </a:r>
          </a:p>
        </p:txBody>
      </p:sp>
      <p:cxnSp>
        <p:nvCxnSpPr>
          <p:cNvPr id="90" name="Elbow Connector 29">
            <a:extLst>
              <a:ext uri="{FF2B5EF4-FFF2-40B4-BE49-F238E27FC236}">
                <a16:creationId xmlns:a16="http://schemas.microsoft.com/office/drawing/2014/main" id="{B00F52DD-6C90-4BF4-8BC8-E548CEF2022E}"/>
              </a:ext>
            </a:extLst>
          </p:cNvPr>
          <p:cNvCxnSpPr>
            <a:cxnSpLocks/>
            <a:stCxn id="74" idx="2"/>
            <a:endCxn id="89" idx="0"/>
          </p:cNvCxnSpPr>
          <p:nvPr/>
        </p:nvCxnSpPr>
        <p:spPr>
          <a:xfrm rot="16200000" flipH="1">
            <a:off x="4894219" y="4725305"/>
            <a:ext cx="521426" cy="784864"/>
          </a:xfrm>
          <a:prstGeom prst="bentConnector3">
            <a:avLst>
              <a:gd name="adj1" fmla="val 50000"/>
            </a:avLst>
          </a:prstGeom>
          <a:ln w="127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>
            <a:extLst>
              <a:ext uri="{FF2B5EF4-FFF2-40B4-BE49-F238E27FC236}">
                <a16:creationId xmlns:a16="http://schemas.microsoft.com/office/drawing/2014/main" id="{4B19C76D-7C8A-4698-98E2-4631248628CD}"/>
              </a:ext>
            </a:extLst>
          </p:cNvPr>
          <p:cNvGrpSpPr/>
          <p:nvPr/>
        </p:nvGrpSpPr>
        <p:grpSpPr>
          <a:xfrm>
            <a:off x="5829300" y="8962365"/>
            <a:ext cx="1257300" cy="582573"/>
            <a:chOff x="5511286" y="7315200"/>
            <a:chExt cx="1143000" cy="33832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97" name="Rounded Rectangle 110">
              <a:extLst>
                <a:ext uri="{FF2B5EF4-FFF2-40B4-BE49-F238E27FC236}">
                  <a16:creationId xmlns:a16="http://schemas.microsoft.com/office/drawing/2014/main" id="{28954B48-F531-432F-AE10-6A09A486663D}"/>
                </a:ext>
              </a:extLst>
            </p:cNvPr>
            <p:cNvSpPr/>
            <p:nvPr/>
          </p:nvSpPr>
          <p:spPr>
            <a:xfrm>
              <a:off x="5511286" y="7315200"/>
              <a:ext cx="1143000" cy="338328"/>
            </a:xfrm>
            <a:prstGeom prst="rect">
              <a:avLst/>
            </a:prstGeom>
            <a:grpFill/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>
                <a:solidFill>
                  <a:schemeClr val="tx1"/>
                </a:solidFill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0715F68-8E22-4B2B-BA9E-02036873ED51}"/>
                </a:ext>
              </a:extLst>
            </p:cNvPr>
            <p:cNvSpPr txBox="1"/>
            <p:nvPr/>
          </p:nvSpPr>
          <p:spPr>
            <a:xfrm>
              <a:off x="5557006" y="7370064"/>
              <a:ext cx="1051560" cy="228600"/>
            </a:xfrm>
            <a:prstGeom prst="rect">
              <a:avLst/>
            </a:prstGeom>
            <a:grpFill/>
            <a:ln w="127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800" b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b="0" dirty="0">
                  <a:solidFill>
                    <a:schemeClr val="tx1"/>
                  </a:solidFill>
                </a:rPr>
                <a:t>Activity Performed By</a:t>
              </a:r>
            </a:p>
            <a:p>
              <a:r>
                <a:rPr lang="en-US" b="0" dirty="0">
                  <a:solidFill>
                    <a:schemeClr val="tx1"/>
                  </a:solidFill>
                </a:rPr>
                <a:t>Consultant</a:t>
              </a:r>
            </a:p>
          </p:txBody>
        </p:sp>
      </p:grpSp>
      <p:pic>
        <p:nvPicPr>
          <p:cNvPr id="99" name="Picture 9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8BB51DD-04E7-4179-8596-382E84A38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40" y="602820"/>
            <a:ext cx="2369876" cy="677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793409"/>
              </p:ext>
            </p:extLst>
          </p:nvPr>
        </p:nvGraphicFramePr>
        <p:xfrm>
          <a:off x="895744" y="2505737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76300" y="1750765"/>
            <a:ext cx="10567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altLang="en-US" sz="110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RFI Distribution</a:t>
            </a:r>
            <a:endParaRPr kumimoji="0" lang="en-US" altLang="en-US" sz="50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Rectangle 1"/>
          <p:cNvSpPr>
            <a:spLocks noChangeArrowheads="1"/>
          </p:cNvSpPr>
          <p:nvPr/>
        </p:nvSpPr>
        <p:spPr bwMode="auto">
          <a:xfrm>
            <a:off x="876300" y="2128251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Architectural: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0260"/>
              </p:ext>
            </p:extLst>
          </p:nvPr>
        </p:nvGraphicFramePr>
        <p:xfrm>
          <a:off x="913527" y="3731313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174441"/>
              </p:ext>
            </p:extLst>
          </p:nvPr>
        </p:nvGraphicFramePr>
        <p:xfrm>
          <a:off x="895744" y="4898199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PHONE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10716"/>
              </p:ext>
            </p:extLst>
          </p:nvPr>
        </p:nvGraphicFramePr>
        <p:xfrm>
          <a:off x="895744" y="6096000"/>
          <a:ext cx="5623560" cy="716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1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NAME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COMPANY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EMAIL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PHONE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COPY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8" name="Rectangle 1"/>
          <p:cNvSpPr>
            <a:spLocks noChangeArrowheads="1"/>
          </p:cNvSpPr>
          <p:nvPr/>
        </p:nvSpPr>
        <p:spPr bwMode="auto">
          <a:xfrm>
            <a:off x="876300" y="3352800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Structural: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876300" y="4544123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altLang="en-US" sz="1100" dirty="0">
                <a:solidFill>
                  <a:srgbClr val="00206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Mechanical</a:t>
            </a: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876300" y="5735446"/>
            <a:ext cx="15741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r"/>
                <a:tab pos="2743200" algn="ctr"/>
                <a:tab pos="54864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altLang="en-US" sz="1100" dirty="0">
                <a:solidFill>
                  <a:srgbClr val="00206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Electrical</a:t>
            </a:r>
            <a:r>
              <a:rPr kumimoji="0" lang="en-US" altLang="en-US" sz="11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:</a:t>
            </a:r>
            <a:endParaRPr kumimoji="0" lang="en-US" altLang="en-US" sz="5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86101" y="9479666"/>
            <a:ext cx="16001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Page  2 of 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56A7A4-8A56-4A8F-8344-12BBEA82045B}"/>
              </a:ext>
            </a:extLst>
          </p:cNvPr>
          <p:cNvSpPr txBox="1"/>
          <p:nvPr/>
        </p:nvSpPr>
        <p:spPr>
          <a:xfrm>
            <a:off x="621579" y="597377"/>
            <a:ext cx="5486399" cy="677108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RFI Distribution</a:t>
            </a:r>
          </a:p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Name</a:t>
            </a:r>
          </a:p>
        </p:txBody>
      </p: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A2A112-8215-49E8-AB58-2A0EDB6668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040" y="602820"/>
            <a:ext cx="2369876" cy="67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00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ysClr val="window" lastClr="FFFFFF"/>
      </a:lt1>
      <a:dk2>
        <a:srgbClr val="3F3F3F"/>
      </a:dk2>
      <a:lt2>
        <a:srgbClr val="EAEAEA"/>
      </a:lt2>
      <a:accent1>
        <a:srgbClr val="D8D8D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Mod val="60000"/>
            <a:lumOff val="40000"/>
          </a:schemeClr>
        </a:solidFill>
        <a:ln w="12700">
          <a:solidFill>
            <a:schemeClr val="tx1">
              <a:lumMod val="65000"/>
              <a:lumOff val="3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>
              <a:lumMod val="90000"/>
              <a:lumOff val="10000"/>
            </a:schemeClr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_dlc_DocId xmlns="0911f635-4f48-40f3-9fb0-da775d319938">37SEZDJCF7KU-293988772-3703</_dlc_DocId>
    <_dlc_DocIdUrl xmlns="0911f635-4f48-40f3-9fb0-da775d319938">
      <Url>https://pclconnects.sharepoint.com/teams/Teamspaces/PCLLibrary/_layouts/15/DocIdRedir.aspx?ID=37SEZDJCF7KU-293988772-3703</Url>
      <Description>37SEZDJCF7KU-293988772-3703</Description>
    </_dlc_DocIdUrl>
    <Number xmlns="996a7639-8f9a-4b85-8157-60c1e0e9c32e"/>
    <Source xmlns="996a7639-8f9a-4b85-8157-60c1e0e9c32e">D09 Toronto District</Source>
    <Description0 xmlns="996a7639-8f9a-4b85-8157-60c1e0e9c32e">See D09.OP.PA.04.004 Request For Information Management OP regarding how and when this form is used.</Description0>
    <Changes_x0020_Since_x0020_Last_x0020_Version xmlns="996a7639-8f9a-4b85-8157-60c1e0e9c32e">First Version in PCL Controlled Document Library</Changes_x0020_Since_x0020_Last_x0020_Version>
    <Sub_x002d_audience xmlns="996a7639-8f9a-4b85-8157-60c1e0e9c32e">Operations</Sub_x002d_audience>
    <Classification xmlns="996a7639-8f9a-4b85-8157-60c1e0e9c32e">05 Forms/Templates</Classification>
    <Source_x0020_Priority xmlns="996a7639-8f9a-4b85-8157-60c1e0e9c32e">16</Source_x0020_Priority>
    <Audience xmlns="996a7639-8f9a-4b85-8157-60c1e0e9c32e">D09 Toronto District</Audience>
    <Subtopic xmlns="996a7639-8f9a-4b85-8157-60c1e0e9c32e">RFI Management</Subtopic>
    <Revision_x0020_Date xmlns="996a7639-8f9a-4b85-8157-60c1e0e9c32e">2020-04-29T07:00:00+00:00</Revision_x0020_Date>
    <Doc_x002e__x0020_Admin_x002e_ xmlns="996a7639-8f9a-4b85-8157-60c1e0e9c32e">Katherine Gulek</Doc_x002e__x0020_Admin_x002e_>
    <Theme xmlns="996a7639-8f9a-4b85-8157-60c1e0e9c32e"/>
    <Grouping xmlns="996a7639-8f9a-4b85-8157-60c1e0e9c32e" xsi:nil="true"/>
    <Contact_x0020_to_x0020_Address_x0020_Questions xmlns="996a7639-8f9a-4b85-8157-60c1e0e9c32e">TBD</Contact_x0020_to_x0020_Address_x0020_Questions>
    <_dlc_DocIdPersistId xmlns="0911f635-4f48-40f3-9fb0-da775d319938">false</_dlc_DocIdPersistId>
    <Subject_x0020_Relevance xmlns="996a7639-8f9a-4b85-8157-60c1e0e9c32e"/>
    <LikesCount xmlns="http://schemas.microsoft.com/sharepoint/v3" xsi:nil="true"/>
    <CE_x0020_Subtopic xmlns="996a7639-8f9a-4b85-8157-60c1e0e9c32e" xsi:nil="true"/>
    <PA_x0020_Subtopic xmlns="996a7639-8f9a-4b85-8157-60c1e0e9c32e">RFI Management</PA_x0020_Subtopic>
    <BD_x0020_Subtopics xmlns="996a7639-8f9a-4b85-8157-60c1e0e9c32e" xsi:nil="true"/>
    <DE_x0020_Subtopics xmlns="996a7639-8f9a-4b85-8157-60c1e0e9c32e" xsi:nil="true"/>
    <Ratings xmlns="http://schemas.microsoft.com/sharepoint/v3" xsi:nil="true"/>
    <CM_x0020_Subtopics xmlns="996a7639-8f9a-4b85-8157-60c1e0e9c32e" xsi:nil="true"/>
    <OR_x0020_Subtopics xmlns="996a7639-8f9a-4b85-8157-60c1e0e9c32e" xsi:nil="true"/>
    <LikedBy xmlns="http://schemas.microsoft.com/sharepoint/v3">
      <UserInfo>
        <DisplayName/>
        <AccountId xsi:nil="true"/>
        <AccountType/>
      </UserInfo>
    </LikedBy>
    <EP_x0020_Subtopics xmlns="996a7639-8f9a-4b85-8157-60c1e0e9c32e" xsi:nil="true"/>
    <PS_x0020_Subtopic xmlns="996a7639-8f9a-4b85-8157-60c1e0e9c32e" xsi:nil="true"/>
    <RatedBy xmlns="http://schemas.microsoft.com/sharepoint/v3">
      <UserInfo>
        <DisplayName/>
        <AccountId xsi:nil="true"/>
        <AccountType/>
      </UserInfo>
    </RatedBy>
    <HS_x0020_Subtopics xmlns="996a7639-8f9a-4b85-8157-60c1e0e9c32e" xsi:nil="true"/>
    <HR_x0020_Subtopic xmlns="996a7639-8f9a-4b85-8157-60c1e0e9c32e" xsi:nil="true"/>
    <VL_x0020_Subtopic xmlns="996a7639-8f9a-4b85-8157-60c1e0e9c32e" xsi:nil="true"/>
    <SM_x0020_Subtopic xmlns="996a7639-8f9a-4b85-8157-60c1e0e9c32e" xsi:nil="true"/>
    <QM_x0020_Subtopic xmlns="996a7639-8f9a-4b85-8157-60c1e0e9c32e" xsi:nil="true"/>
    <FA_x0020_Subtopic xmlns="996a7639-8f9a-4b85-8157-60c1e0e9c32e" xsi:nil="true"/>
    <SC_x0020_Subtopic xmlns="996a7639-8f9a-4b85-8157-60c1e0e9c32e" xsi:nil="true"/>
    <OS_x0020_Subtopic xmlns="996a7639-8f9a-4b85-8157-60c1e0e9c32e" xsi:nil="true"/>
    <CW_x0020_Subtopic xmlns="996a7639-8f9a-4b85-8157-60c1e0e9c32e" xsi:nil="true"/>
    <PD_x0020_Subtopic xmlns="996a7639-8f9a-4b85-8157-60c1e0e9c32e" xsi:nil="true"/>
    <TI_x0020_Subtopic xmlns="996a7639-8f9a-4b85-8157-60c1e0e9c32e" xsi:nil="true"/>
    <PE_x0020_Subtopic xmlns="996a7639-8f9a-4b85-8157-60c1e0e9c32e" xsi:nil="true"/>
    <SharedWithUsers xmlns="220d5d68-403a-4503-bfc4-a643bf43daab">
      <UserInfo>
        <DisplayName/>
        <AccountId xsi:nil="true"/>
        <AccountType/>
      </UserInfo>
    </SharedWithUsers>
    <TaxCatchAll xmlns="0911f635-4f48-40f3-9fb0-da775d319938"/>
    <HSEOP xmlns="996a7639-8f9a-4b85-8157-60c1e0e9c32e" xsi:nil="true"/>
    <Parent_x0020_Document_x0020_Reference xmlns="996a7639-8f9a-4b85-8157-60c1e0e9c32e">
      <Url xsi:nil="true"/>
      <Description xsi:nil="true"/>
    </Parent_x0020_Document_x0020_Refer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1245025F4C9A46B149187C62AEB164" ma:contentTypeVersion="1487" ma:contentTypeDescription="Create a new document." ma:contentTypeScope="" ma:versionID="7683b72801eb343394c3a8db996a903b">
  <xsd:schema xmlns:xsd="http://www.w3.org/2001/XMLSchema" xmlns:xs="http://www.w3.org/2001/XMLSchema" xmlns:p="http://schemas.microsoft.com/office/2006/metadata/properties" xmlns:ns1="996a7639-8f9a-4b85-8157-60c1e0e9c32e" xmlns:ns2="http://schemas.microsoft.com/sharepoint/v3" xmlns:ns3="0911f635-4f48-40f3-9fb0-da775d319938" xmlns:ns4="220d5d68-403a-4503-bfc4-a643bf43daab" targetNamespace="http://schemas.microsoft.com/office/2006/metadata/properties" ma:root="true" ma:fieldsID="43526a0f09e054b73c5f517d394344f8" ns1:_="" ns2:_="" ns3:_="" ns4:_="">
    <xsd:import namespace="996a7639-8f9a-4b85-8157-60c1e0e9c32e"/>
    <xsd:import namespace="http://schemas.microsoft.com/sharepoint/v3"/>
    <xsd:import namespace="0911f635-4f48-40f3-9fb0-da775d319938"/>
    <xsd:import namespace="220d5d68-403a-4503-bfc4-a643bf43daab"/>
    <xsd:element name="properties">
      <xsd:complexType>
        <xsd:sequence>
          <xsd:element name="documentManagement">
            <xsd:complexType>
              <xsd:all>
                <xsd:element ref="ns1:Number"/>
                <xsd:element ref="ns1:Source" minOccurs="0"/>
                <xsd:element ref="ns1:Source_x0020_Priority" minOccurs="0"/>
                <xsd:element ref="ns1:Audience" minOccurs="0"/>
                <xsd:element ref="ns1:Sub_x002d_audience" minOccurs="0"/>
                <xsd:element ref="ns1:Subtopic" minOccurs="0"/>
                <xsd:element ref="ns1:Classification" minOccurs="0"/>
                <xsd:element ref="ns1:Description0" minOccurs="0"/>
                <xsd:element ref="ns1:Revision_x0020_Date" minOccurs="0"/>
                <xsd:element ref="ns1:Changes_x0020_Since_x0020_Last_x0020_Version" minOccurs="0"/>
                <xsd:element ref="ns1:Contact_x0020_to_x0020_Address_x0020_Questions" minOccurs="0"/>
                <xsd:element ref="ns1:Doc_x002e__x0020_Admin_x002e_" minOccurs="0"/>
                <xsd:element ref="ns1:Subject_x0020_Relevance" minOccurs="0"/>
                <xsd:element ref="ns1:BD_x0020_Subtopics" minOccurs="0"/>
                <xsd:element ref="ns1:CE_x0020_Subtopic" minOccurs="0"/>
                <xsd:element ref="ns1:CM_x0020_Subtopics" minOccurs="0"/>
                <xsd:element ref="ns1:CW_x0020_Subtopic" minOccurs="0"/>
                <xsd:element ref="ns1:DE_x0020_Subtopics" minOccurs="0"/>
                <xsd:element ref="ns1:EP_x0020_Subtopics" minOccurs="0"/>
                <xsd:element ref="ns1:FA_x0020_Subtopic" minOccurs="0"/>
                <xsd:element ref="ns1:HR_x0020_Subtopic" minOccurs="0"/>
                <xsd:element ref="ns1:HS_x0020_Subtopics" minOccurs="0"/>
                <xsd:element ref="ns1:OR_x0020_Subtopics" minOccurs="0"/>
                <xsd:element ref="ns1:OS_x0020_Subtopic" minOccurs="0"/>
                <xsd:element ref="ns1:PA_x0020_Subtopic" minOccurs="0"/>
                <xsd:element ref="ns1:PD_x0020_Subtopic" minOccurs="0"/>
                <xsd:element ref="ns1:PE_x0020_Subtopic" minOccurs="0"/>
                <xsd:element ref="ns1:PS_x0020_Subtopic" minOccurs="0"/>
                <xsd:element ref="ns1:QM_x0020_Subtopic" minOccurs="0"/>
                <xsd:element ref="ns1:SC_x0020_Subtopic" minOccurs="0"/>
                <xsd:element ref="ns1:SM_x0020_Subtopic" minOccurs="0"/>
                <xsd:element ref="ns1:TI_x0020_Subtopic" minOccurs="0"/>
                <xsd:element ref="ns1:VL_x0020_Subtopic" minOccurs="0"/>
                <xsd:element ref="ns1:Theme" minOccurs="0"/>
                <xsd:element ref="ns1:Grouping" minOccurs="0"/>
                <xsd:element ref="ns2:LikesCount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  <xsd:element ref="ns1:MediaServiceMetadata" minOccurs="0"/>
                <xsd:element ref="ns1:MediaServiceFastMetadata" minOccurs="0"/>
                <xsd:element ref="ns1:MediaServiceDateTaken" minOccurs="0"/>
                <xsd:element ref="ns1:MediaServiceAutoTags" minOccurs="0"/>
                <xsd:element ref="ns1:MediaServiceOCR" minOccurs="0"/>
                <xsd:element ref="ns2:RatedBy" minOccurs="0"/>
                <xsd:element ref="ns2:Ratings" minOccurs="0"/>
                <xsd:element ref="ns2:LikedBy" minOccurs="0"/>
                <xsd:element ref="ns1:MediaServiceEventHashCode" minOccurs="0"/>
                <xsd:element ref="ns1:MediaServiceGenerationTime" minOccurs="0"/>
                <xsd:element ref="ns3:TaxCatchAll" minOccurs="0"/>
                <xsd:element ref="ns1:HSEOP" minOccurs="0"/>
                <xsd:element ref="ns1:MediaServiceAutoKeyPoints" minOccurs="0"/>
                <xsd:element ref="ns1:MediaServiceKeyPoints" minOccurs="0"/>
                <xsd:element ref="ns1:Parent_x0020_Document_x0020_Refer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7639-8f9a-4b85-8157-60c1e0e9c32e" elementFormDefault="qualified">
    <xsd:import namespace="http://schemas.microsoft.com/office/2006/documentManagement/types"/>
    <xsd:import namespace="http://schemas.microsoft.com/office/infopath/2007/PartnerControls"/>
    <xsd:element name="Number" ma:index="0" ma:displayName="Number" ma:internalName="Number">
      <xsd:simpleType>
        <xsd:restriction base="dms:Text">
          <xsd:maxLength value="255"/>
        </xsd:restriction>
      </xsd:simpleType>
    </xsd:element>
    <xsd:element name="Source" ma:index="2" nillable="true" ma:displayName="Source" ma:format="Dropdown" ma:internalName="Source">
      <xsd:simpleType>
        <xsd:restriction base="dms:Choice">
          <xsd:enumeration value="NAHQ"/>
          <xsd:enumeration value="USHO"/>
          <xsd:enumeration value="Buildings Sector (BLD)"/>
          <xsd:enumeration value="Civil Infrastructure Sector (CIV)"/>
          <xsd:enumeration value="Heavy Industrial Sector (IND)"/>
          <xsd:enumeration value="PCL Solar"/>
          <xsd:enumeration value="Calgary District (D04)"/>
          <xsd:enumeration value="Edmonton District (D05)"/>
          <xsd:enumeration value="Regina District (D06)"/>
          <xsd:enumeration value="D08 Winnipeg District"/>
          <xsd:enumeration value="D09 Toronto District"/>
          <xsd:enumeration value="PIMI"/>
          <xsd:enumeration value="PICI"/>
          <xsd:enumeration value="TBD"/>
        </xsd:restriction>
      </xsd:simpleType>
    </xsd:element>
    <xsd:element name="Source_x0020_Priority" ma:index="3" nillable="true" ma:displayName="Source Priority" ma:internalName="Source_x0020_Priority">
      <xsd:simpleType>
        <xsd:restriction base="dms:Text">
          <xsd:maxLength value="255"/>
        </xsd:restriction>
      </xsd:simpleType>
    </xsd:element>
    <xsd:element name="Audience" ma:index="4" nillable="true" ma:displayName="Audience" ma:format="Dropdown" ma:internalName="Audience">
      <xsd:simpleType>
        <xsd:restriction base="dms:Choice">
          <xsd:enumeration value="PCL family of companies"/>
          <xsd:enumeration value="PCL family of c. - CDN Ops."/>
          <xsd:enumeration value="PCL family of c. - Ops. in AB"/>
          <xsd:enumeration value="PCL family of c. - U.S. Ops."/>
          <xsd:enumeration value="PCL Solar"/>
          <xsd:enumeration value="BLD Sector"/>
          <xsd:enumeration value="BLD CDN Operations"/>
          <xsd:enumeration value="BLD US Operations"/>
          <xsd:enumeration value="CIV Sector"/>
          <xsd:enumeration value="CIV CDN Operations"/>
          <xsd:enumeration value="CIV US Operations"/>
          <xsd:enumeration value="D04 Calgary District"/>
          <xsd:enumeration value="D08 Winnipeg District"/>
          <xsd:enumeration value="D09 Toronto District"/>
          <xsd:enumeration value="IND Sector"/>
          <xsd:enumeration value="IND CDN Operations"/>
          <xsd:enumeration value="IND US Operations"/>
          <xsd:enumeration value="PCL Solar"/>
          <xsd:enumeration value="TBD"/>
        </xsd:restriction>
      </xsd:simpleType>
    </xsd:element>
    <xsd:element name="Sub_x002d_audience" ma:index="5" nillable="true" ma:displayName="Sub-audience" ma:format="Dropdown" ma:internalName="Sub_x002d_audience">
      <xsd:simpleType>
        <xsd:restriction base="dms:Choice">
          <xsd:enumeration value="Agile"/>
          <xsd:enumeration value="All audience"/>
          <xsd:enumeration value="All audience - entire district"/>
          <xsd:enumeration value="All audience - entire PCL family of companies"/>
          <xsd:enumeration value="BD and/or Marketing Team"/>
          <xsd:enumeration value="Canada and Australia"/>
          <xsd:enumeration value="Civil Projects Team"/>
          <xsd:enumeration value="Estimating &amp; Pursuits Team"/>
          <xsd:enumeration value="Fin. &amp; Admin. Team"/>
          <xsd:enumeration value="HR Team"/>
          <xsd:enumeration value="Major Projects Team"/>
          <xsd:enumeration value="Operations"/>
          <xsd:enumeration value="Operations taking place in the Provice of Ontario"/>
          <xsd:enumeration value="Procurement and Equipment Team"/>
          <xsd:enumeration value="Provinces of Saskatchewan and Manitoba"/>
          <xsd:enumeration value="Residential Team"/>
          <xsd:enumeration value="Scheduling Team"/>
          <xsd:enumeration value="Special Projects Team"/>
          <xsd:enumeration value="TBD"/>
          <xsd:enumeration value="USA All HRPD"/>
        </xsd:restriction>
      </xsd:simpleType>
    </xsd:element>
    <xsd:element name="Subtopic" ma:index="7" nillable="true" ma:displayName="Subtopic" ma:format="Dropdown" ma:internalName="Subtopic">
      <xsd:simpleType>
        <xsd:restriction base="dms:Choice">
          <xsd:enumeration value="00 Construction Site"/>
          <xsd:enumeration value="01 General Requirements"/>
          <xsd:enumeration value="02 Existing Conditions"/>
          <xsd:enumeration value="03 Concrete"/>
          <xsd:enumeration value="04 Masonry"/>
          <xsd:enumeration value="05 Metals"/>
          <xsd:enumeration value="06 Wood, Plastics &amp; Composites"/>
          <xsd:enumeration value="07 Thermal &amp; Moisture Protection"/>
          <xsd:enumeration value="08 Openings"/>
          <xsd:enumeration value="09 Finishes"/>
          <xsd:enumeration value="11 Equipment"/>
          <xsd:enumeration value="12 Furnishings"/>
          <xsd:enumeration value="14 Conveying Equipment"/>
          <xsd:enumeration value="22 Plumbing"/>
          <xsd:enumeration value="26 Electrical"/>
          <xsd:enumeration value="31 Earthworks"/>
          <xsd:enumeration value="35 Waterways &amp; Marine Construct."/>
          <xsd:enumeration value="Activity-Specific HSE Considerations"/>
          <xsd:enumeration value="Administration (General)"/>
          <xsd:enumeration value="Advertising"/>
          <xsd:enumeration value="Applications (General)"/>
          <xsd:enumeration value="Auditing &amp; Inspections"/>
          <xsd:enumeration value="Authorities Having Jurisdiction"/>
          <xsd:enumeration value="Awards"/>
          <xsd:enumeration value="Back Charges"/>
          <xsd:enumeration value="BD Applications"/>
          <xsd:enumeration value="Behavioral Safety Observations"/>
          <xsd:enumeration value="Best Estimating"/>
          <xsd:enumeration value="Bid Solicitation"/>
          <xsd:enumeration value="Branding"/>
          <xsd:enumeration value="BT Services (General)"/>
          <xsd:enumeration value="Budgets"/>
          <xsd:enumeration value="Business Writing &amp; Presentations"/>
          <xsd:enumeration value="Change Management"/>
          <xsd:enumeration value="Client Relationships"/>
          <xsd:enumeration value="CM Applications"/>
          <xsd:enumeration value="Codes, Stand. &amp; Other Quality Req."/>
          <xsd:enumeration value="College of Construction"/>
          <xsd:enumeration value="Communities of Practice"/>
          <xsd:enumeration value="Contracts &amp; Agreements"/>
          <xsd:enumeration value="Constructability"/>
          <xsd:enumeration value="Construction Engineering"/>
          <xsd:enumeration value="Coordination &amp; Management"/>
          <xsd:enumeration value="Corporate Services"/>
          <xsd:enumeration value="Costing"/>
          <xsd:enumeration value="DE Applications"/>
          <xsd:enumeration value="DE Designations"/>
          <xsd:enumeration value="Design Development"/>
          <xsd:enumeration value="Emergency Response Plan"/>
          <xsd:enumeration value="Employment"/>
          <xsd:enumeration value="Environmental Management"/>
          <xsd:enumeration value="EP Applications"/>
          <xsd:enumeration value="Estimate Preparation"/>
          <xsd:enumeration value="Estimate Review"/>
          <xsd:enumeration value="Ethics"/>
          <xsd:enumeration value="Events"/>
          <xsd:enumeration value="Excellence"/>
          <xsd:enumeration value="Fall Prevention &amp; Protection"/>
          <xsd:enumeration value="Financial policy"/>
          <xsd:enumeration value="Finishes"/>
          <xsd:enumeration value="Fire Prevention &amp; Protection"/>
          <xsd:enumeration value="Governance"/>
          <xsd:enumeration value="Hand &amp; Portable Tools"/>
          <xsd:enumeration value="Hazard Identification &amp; Control"/>
          <xsd:enumeration value="Hazardous Energy"/>
          <xsd:enumeration value="Hot Works"/>
          <xsd:enumeration value="HR Systems"/>
          <xsd:enumeration value="HS Applications"/>
          <xsd:enumeration value="HSE Absolutes"/>
          <xsd:enumeration value="HSE Communication Systems"/>
          <xsd:enumeration value="HSE Orientation &amp; Training"/>
          <xsd:enumeration value="Incident Investigations"/>
          <xsd:enumeration value="Incident Management"/>
          <xsd:enumeration value="Injury Management"/>
          <xsd:enumeration value="Inspection &amp; Testing"/>
          <xsd:enumeration value="Inspections &amp; Audits"/>
          <xsd:enumeration value="Insurance"/>
          <xsd:enumeration value="Inventory"/>
          <xsd:enumeration value="Knowledge Management (General)"/>
          <xsd:enumeration value="Leadership &amp; Administration"/>
          <xsd:enumeration value="Legal Services &amp; Disputes"/>
          <xsd:enumeration value="Mail &amp; Transmittals"/>
          <xsd:enumeration value="Major Equipment"/>
          <xsd:enumeration value="Master Project Schedule"/>
          <xsd:enumeration value="Materials"/>
          <xsd:enumeration value="Media Relations &amp; Social Media"/>
          <xsd:enumeration value="Meetings"/>
          <xsd:enumeration value="Nonconformance Management"/>
          <xsd:enumeration value="Occupancy"/>
          <xsd:enumeration value="Occupational Health"/>
          <xsd:enumeration value="Office Equipment &amp; Devices"/>
          <xsd:enumeration value="Office Furniture"/>
          <xsd:enumeration value="Office Supplies"/>
          <xsd:enumeration value="Onboarding"/>
          <xsd:enumeration value="Opportunities"/>
          <xsd:enumeration value="Orientations"/>
          <xsd:enumeration value="Oversight"/>
          <xsd:enumeration value="Owner Billings/Pay Applications"/>
          <xsd:enumeration value="PA Applications"/>
          <xsd:enumeration value="Parent Company Guarantees"/>
          <xsd:enumeration value="Payroll"/>
          <xsd:enumeration value="Permits, Licenses, Agree. &amp; Appr."/>
          <xsd:enumeration value="Personal Protective Equipment"/>
          <xsd:enumeration value="PCL Connects"/>
          <xsd:enumeration value="PCL Document Control"/>
          <xsd:enumeration value="PCL Office Buildings &amp; Facilities"/>
          <xsd:enumeration value="Post Completion &amp; Warranty"/>
          <xsd:enumeration value="Preconstruction"/>
          <xsd:enumeration value="Pre-Design"/>
          <xsd:enumeration value="Preventative Maintenance"/>
          <xsd:enumeration value="Productivity"/>
          <xsd:enumeration value="Project Closeout"/>
          <xsd:enumeration value="Project Closeout (Estimating)"/>
          <xsd:enumeration value="Project Execution (Estimating)"/>
          <xsd:enumeration value="Project Communications"/>
          <xsd:enumeration value="Project Completion &amp; Closeout"/>
          <xsd:enumeration value="Project Files"/>
          <xsd:enumeration value="Project Initiation"/>
          <xsd:enumeration value="Project Oversight"/>
          <xsd:enumeration value="Project Planning &amp; Mobilization"/>
          <xsd:enumeration value="Project Reporting (General)"/>
          <xsd:enumeration value="Project Risk Management"/>
          <xsd:enumeration value="Project Specific HSE Plan"/>
          <xsd:enumeration value="Project Team &amp; Contacts"/>
          <xsd:enumeration value="Promotional Material"/>
          <xsd:enumeration value="Pursuit Closeout"/>
          <xsd:enumeration value="Pursuit Handover"/>
          <xsd:enumeration value="Pursuit Strategy"/>
          <xsd:enumeration value="QA - Communication &amp; Coord."/>
          <xsd:enumeration value="QA – District Document Control"/>
          <xsd:enumeration value="QA - Mock-ups"/>
          <xsd:enumeration value="QA - Qualifications &amp; Training"/>
          <xsd:enumeration value="Quality Improvement"/>
          <xsd:enumeration value="Quality Oversight"/>
          <xsd:enumeration value="Quality Planning"/>
          <xsd:enumeration value="Records Mgmt. &amp; File Storage"/>
          <xsd:enumeration value="Receiving, Hand., Pres. &amp; Storage"/>
          <xsd:enumeration value="Relocation &amp; Mobility"/>
          <xsd:enumeration value="Requisitioning"/>
          <xsd:enumeration value="RFI Management"/>
          <xsd:enumeration value="RFQ &amp; RFP Response Submissions"/>
          <xsd:enumeration value="Risk Mitigation (General)"/>
          <xsd:enumeration value="SC Applications"/>
          <xsd:enumeration value="SC Reporting"/>
          <xsd:enumeration value="Security"/>
          <xsd:enumeration value="Short Duration Planning &amp; Sched."/>
          <xsd:enumeration value="Site Office"/>
          <xsd:enumeration value="Subcontract Execution"/>
          <xsd:enumeration value="Subcontractor Coord. &amp; Mgmt."/>
          <xsd:enumeration value="Subcontractor Payments"/>
          <xsd:enumeration value="Subcontractor Product. &amp; Perform."/>
          <xsd:enumeration value="Subcontractor Start-up"/>
          <xsd:enumeration value="Submission Administration"/>
          <xsd:enumeration value="Submission Review &amp; Approval"/>
          <xsd:enumeration value="Submission Support"/>
          <xsd:enumeration value="Submittal Management"/>
          <xsd:enumeration value="Sustainability"/>
          <xsd:enumeration value="Security"/>
          <xsd:enumeration value="Talent Acquisition"/>
          <xsd:enumeration value="Talent Management"/>
          <xsd:enumeration value="TBD"/>
          <xsd:enumeration value="Team Management"/>
          <xsd:enumeration value="Tendering &amp; Selection (Ops.)"/>
          <xsd:enumeration value="T &amp; E-Specific HSE Considerations"/>
          <xsd:enumeration value="Tools, Equipment &amp; Material"/>
          <xsd:enumeration value="Total Rewards"/>
          <xsd:enumeration value="Trade Contractor HSE Program"/>
          <xsd:enumeration value="Value Engineering"/>
          <xsd:enumeration value="Vendors &amp; Purchasing"/>
          <xsd:enumeration value="Virtual Design &amp; Construction"/>
          <xsd:enumeration value="Workplace Environment"/>
        </xsd:restriction>
      </xsd:simpleType>
    </xsd:element>
    <xsd:element name="Classification" ma:index="8" nillable="true" ma:displayName="Classification" ma:format="Dropdown" ma:internalName="Classification">
      <xsd:simpleType>
        <xsd:restriction base="dms:Choice">
          <xsd:enumeration value="01 Policies"/>
          <xsd:enumeration value="02 Business Guides"/>
          <xsd:enumeration value="03 Directives"/>
          <xsd:enumeration value="04 Procedures/WIs"/>
          <xsd:enumeration value="05 Forms/Templates"/>
          <xsd:enumeration value="06 Support Documents"/>
        </xsd:restriction>
      </xsd:simpleType>
    </xsd:element>
    <xsd:element name="Description0" ma:index="9" nillable="true" ma:displayName="Description" ma:internalName="Description0">
      <xsd:simpleType>
        <xsd:restriction base="dms:Text">
          <xsd:maxLength value="255"/>
        </xsd:restriction>
      </xsd:simpleType>
    </xsd:element>
    <xsd:element name="Revision_x0020_Date" ma:index="10" nillable="true" ma:displayName="Revision Date" ma:format="DateOnly" ma:internalName="Revision_x0020_Date">
      <xsd:simpleType>
        <xsd:restriction base="dms:DateTime"/>
      </xsd:simpleType>
    </xsd:element>
    <xsd:element name="Changes_x0020_Since_x0020_Last_x0020_Version" ma:index="11" nillable="true" ma:displayName="Changes Since Last Version" ma:internalName="Changes_x0020_Since_x0020_Last_x0020_Version">
      <xsd:simpleType>
        <xsd:restriction base="dms:Text">
          <xsd:maxLength value="255"/>
        </xsd:restriction>
      </xsd:simpleType>
    </xsd:element>
    <xsd:element name="Contact_x0020_to_x0020_Address_x0020_Questions" ma:index="12" nillable="true" ma:displayName="Contact Re. Questions" ma:internalName="Contact_x0020_to_x0020_Address_x0020_Questions">
      <xsd:simpleType>
        <xsd:restriction base="dms:Note">
          <xsd:maxLength value="255"/>
        </xsd:restriction>
      </xsd:simpleType>
    </xsd:element>
    <xsd:element name="Doc_x002e__x0020_Admin_x002e_" ma:index="13" nillable="true" ma:displayName="Doc. Admin." ma:internalName="Doc_x002e__x0020_Admin_x002e_">
      <xsd:simpleType>
        <xsd:restriction base="dms:Text">
          <xsd:maxLength value="255"/>
        </xsd:restriction>
      </xsd:simpleType>
    </xsd:element>
    <xsd:element name="Subject_x0020_Relevance" ma:index="14" nillable="true" ma:displayName="Additional Subject Relevance" ma:internalName="Subject_x0020_Releva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. Dev. &amp; Marketing"/>
                    <xsd:enumeration value="Construction Execution"/>
                    <xsd:enumeration value="Cost Management"/>
                    <xsd:enumeration value="Craft Workforce"/>
                    <xsd:enumeration value="Design &amp; Engineering"/>
                    <xsd:enumeration value="Estimating &amp; Pursuits"/>
                    <xsd:enumeration value="Finance &amp; Administration"/>
                    <xsd:enumeration value="HSE"/>
                    <xsd:enumeration value="Human Resources"/>
                    <xsd:enumeration value="Office Services"/>
                    <xsd:enumeration value="Opportunity &amp; Risk"/>
                    <xsd:enumeration value="Procurement &amp; Equipment"/>
                    <xsd:enumeration value="Planning &amp; Scheduling"/>
                    <xsd:enumeration value="Professional Development"/>
                    <xsd:enumeration value="Project Administration"/>
                    <xsd:enumeration value="Project Set-Up &amp; Closeout"/>
                    <xsd:enumeration value="Quality"/>
                    <xsd:enumeration value="Subcontracts"/>
                    <xsd:enumeration value="Technology Infrastructure"/>
                    <xsd:enumeration value="Vision &amp; Leadership"/>
                  </xsd:restriction>
                </xsd:simpleType>
              </xsd:element>
            </xsd:sequence>
          </xsd:extension>
        </xsd:complexContent>
      </xsd:complexType>
    </xsd:element>
    <xsd:element name="BD_x0020_Subtopics" ma:index="15" nillable="true" ma:displayName="BD Subtopic" ma:format="Dropdown" ma:internalName="BD_x0020_Subtopics">
      <xsd:simpleType>
        <xsd:restriction base="dms:Choice">
          <xsd:enumeration value="Advertising"/>
          <xsd:enumeration value="BD Applications"/>
          <xsd:enumeration value="Branding"/>
          <xsd:enumeration value="Business Writing &amp; Presentations"/>
          <xsd:enumeration value="Client Relationships"/>
          <xsd:enumeration value="Events"/>
          <xsd:enumeration value="Media Relations &amp; Social Media"/>
          <xsd:enumeration value="Opportunities"/>
          <xsd:enumeration value="Promotional Material"/>
          <xsd:enumeration value="Pursuit Closeout"/>
          <xsd:enumeration value="TBD"/>
        </xsd:restriction>
      </xsd:simpleType>
    </xsd:element>
    <xsd:element name="CE_x0020_Subtopic" ma:index="16" nillable="true" ma:displayName="CE Subtopic" ma:format="Dropdown" ma:internalName="CE_x0020_Subtopic">
      <xsd:simpleType>
        <xsd:restriction base="dms:Choice">
          <xsd:enumeration value="00 Construction Site"/>
          <xsd:enumeration value="01 General Requirements"/>
          <xsd:enumeration value="02 Existing Conditions"/>
          <xsd:enumeration value="03 Concrete"/>
          <xsd:enumeration value="04 Masonry"/>
          <xsd:enumeration value="05 Metals"/>
          <xsd:enumeration value="06 Wood, Plastics, &amp; Composites"/>
          <xsd:enumeration value="07 Thermal &amp; Moisture Protection"/>
          <xsd:enumeration value="08 Openings"/>
          <xsd:enumeration value="09 Finishes"/>
          <xsd:enumeration value="11 Equipment"/>
          <xsd:enumeration value="12 Furnishings"/>
          <xsd:enumeration value="14 Conveying Equipment"/>
          <xsd:enumeration value="21 Fire Suppression"/>
          <xsd:enumeration value="22 Plumbing"/>
          <xsd:enumeration value="23 HVAC"/>
          <xsd:enumeration value="26 Electrical"/>
          <xsd:enumeration value="31 Earthworks"/>
          <xsd:enumeration value="33 Utilities"/>
          <xsd:enumeration value="34 Transportation"/>
          <xsd:enumeration value="35 Waterways &amp; Marine Construct."/>
          <xsd:enumeration value="48 Electrical Power Generation"/>
        </xsd:restriction>
      </xsd:simpleType>
    </xsd:element>
    <xsd:element name="CM_x0020_Subtopics" ma:index="17" nillable="true" ma:displayName="CM Subtopic" ma:format="Dropdown" ma:internalName="CM_x0020_Subtopics">
      <xsd:simpleType>
        <xsd:restriction base="dms:Choice">
          <xsd:enumeration value="Back Charges"/>
          <xsd:enumeration value="Budgets"/>
          <xsd:enumeration value="Change Management"/>
          <xsd:enumeration value="CM Applications"/>
          <xsd:enumeration value="Costing"/>
          <xsd:enumeration value="Owner Billings/Pay Applications"/>
          <xsd:enumeration value="Productivity"/>
          <xsd:enumeration value="Reporting"/>
          <xsd:enumeration value="TBD"/>
        </xsd:restriction>
      </xsd:simpleType>
    </xsd:element>
    <xsd:element name="CW_x0020_Subtopic" ma:index="18" nillable="true" ma:displayName="CW Subtopic" ma:format="Dropdown" ma:internalName="CW_x0020_Subtopic">
      <xsd:simpleType>
        <xsd:restriction base="dms:Choice">
          <xsd:enumeration value="Labor Relations"/>
          <xsd:enumeration value="Onboarding"/>
          <xsd:enumeration value="TBD"/>
          <xsd:enumeration value="Training"/>
        </xsd:restriction>
      </xsd:simpleType>
    </xsd:element>
    <xsd:element name="DE_x0020_Subtopics" ma:index="19" nillable="true" ma:displayName="DE Subtopic" ma:format="Dropdown" ma:internalName="DE_x0020_Subtopics">
      <xsd:simpleType>
        <xsd:restriction base="dms:Choice">
          <xsd:enumeration value="Authorities Having Jurisdiction"/>
          <xsd:enumeration value="Constructability"/>
          <xsd:enumeration value="Construction Engineering"/>
          <xsd:enumeration value="DE Applications"/>
          <xsd:enumeration value="DE Designations"/>
          <xsd:enumeration value="Design Development"/>
          <xsd:enumeration value="Preconstruction"/>
          <xsd:enumeration value="Pre-Design"/>
          <xsd:enumeration value="Value Engineering"/>
          <xsd:enumeration value="Virtual Design &amp; Construction"/>
          <xsd:enumeration value="TBD"/>
        </xsd:restriction>
      </xsd:simpleType>
    </xsd:element>
    <xsd:element name="EP_x0020_Subtopics" ma:index="20" nillable="true" ma:displayName="EP Subtopic" ma:format="Dropdown" ma:internalName="EP_x0020_Subtopics">
      <xsd:simpleType>
        <xsd:restriction base="dms:Choice">
          <xsd:enumeration value="Awards"/>
          <xsd:enumeration value="Best Estimating"/>
          <xsd:enumeration value="Bid Solicitation"/>
          <xsd:enumeration value="EP Applications"/>
          <xsd:enumeration value="Estimate Preparation"/>
          <xsd:enumeration value="Estimate Review"/>
          <xsd:enumeration value="Project Closeout (Estimating)"/>
          <xsd:enumeration value="Project Execution (Estimating)"/>
          <xsd:enumeration value="Pursuit Closeout"/>
          <xsd:enumeration value="Pursuit Handover"/>
          <xsd:enumeration value="Pursuit Strategy"/>
          <xsd:enumeration value="RFQ &amp; RFP Response Submissions"/>
          <xsd:enumeration value="Submission Administration"/>
          <xsd:enumeration value="Submission Support"/>
          <xsd:enumeration value="TBD"/>
        </xsd:restriction>
      </xsd:simpleType>
    </xsd:element>
    <xsd:element name="FA_x0020_Subtopic" ma:index="21" nillable="true" ma:displayName="FA Subtopic" ma:format="Dropdown" ma:internalName="FA_x0020_Subtopic">
      <xsd:simpleType>
        <xsd:restriction base="dms:Choice">
          <xsd:enumeration value="Accounting"/>
          <xsd:enumeration value="Administration (General)"/>
          <xsd:enumeration value="Financial policy"/>
          <xsd:enumeration value="Parent Company Guarantees"/>
          <xsd:enumeration value="Payroll"/>
          <xsd:enumeration value="TBD"/>
        </xsd:restriction>
      </xsd:simpleType>
    </xsd:element>
    <xsd:element name="HR_x0020_Subtopic" ma:index="22" nillable="true" ma:displayName="HR Subtopic" ma:format="Dropdown" ma:internalName="HR_x0020_Subtopic">
      <xsd:simpleType>
        <xsd:restriction base="dms:Choice">
          <xsd:enumeration value="Employment"/>
          <xsd:enumeration value="HR Systems"/>
          <xsd:enumeration value="Onboarding"/>
          <xsd:enumeration value="Performance Management"/>
          <xsd:enumeration value="Relocation &amp; Mobility"/>
          <xsd:enumeration value="Talent Acquisition"/>
          <xsd:enumeration value="Talent Management"/>
          <xsd:enumeration value="TBD"/>
          <xsd:enumeration value="Total Rewards"/>
        </xsd:restriction>
      </xsd:simpleType>
    </xsd:element>
    <xsd:element name="HS_x0020_Subtopics" ma:index="23" nillable="true" ma:displayName="HS Subtopic" ma:format="Dropdown" ma:internalName="HS_x0020_Subtopics">
      <xsd:simpleType>
        <xsd:restriction base="dms:Choice">
          <xsd:enumeration value="Activity-Specific HSE Consideration"/>
          <xsd:enumeration value="Behavioral Safety Observations"/>
          <xsd:enumeration value="Emergency Response Plan"/>
          <xsd:enumeration value="Environmental Management"/>
          <xsd:enumeration value="Hazard Identification &amp; Control"/>
          <xsd:enumeration value="Hazardous Energy"/>
          <xsd:enumeration value="Hot Works"/>
          <xsd:enumeration value="HS Applications"/>
          <xsd:enumeration value="HSE Absolutes"/>
          <xsd:enumeration value="HSE Administration"/>
          <xsd:enumeration value="HSE Communication Systems"/>
          <xsd:enumeration value="HSE Orientation &amp; Training"/>
          <xsd:enumeration value="Inspections &amp; Audits"/>
          <xsd:enumeration value="Incident Investigations"/>
          <xsd:enumeration value="Incident Management"/>
          <xsd:enumeration value="Injury Management"/>
          <xsd:enumeration value="Leadership &amp; Administration"/>
          <xsd:enumeration value="Occupational Health"/>
          <xsd:enumeration value="Oversight"/>
          <xsd:enumeration value="Personal Protective Equipment"/>
          <xsd:enumeration value="Preventative Maintenance"/>
          <xsd:enumeration value="Project Specific HSE Plan"/>
          <xsd:enumeration value="Security"/>
          <xsd:enumeration value="Tools, Equipment and Material"/>
          <xsd:enumeration value="TBD"/>
          <xsd:enumeration value="T &amp; E-Specific HSE Consideration"/>
          <xsd:enumeration value="Trade Contractor HSE Program"/>
        </xsd:restriction>
      </xsd:simpleType>
    </xsd:element>
    <xsd:element name="OR_x0020_Subtopics" ma:index="24" nillable="true" ma:displayName="OR Subtopic" ma:format="Dropdown" ma:internalName="OR_x0020_Subtopics">
      <xsd:simpleType>
        <xsd:restriction base="dms:Choice">
          <xsd:enumeration value="Contracts &amp; Agreements"/>
          <xsd:enumeration value="Insurance"/>
          <xsd:enumeration value="Legal Services &amp; Disputes"/>
          <xsd:enumeration value="Project Risk Management"/>
          <xsd:enumeration value="Risk Mitigation (General)"/>
          <xsd:enumeration value="TBD"/>
          <xsd:enumeration value="Value Engineering"/>
        </xsd:restriction>
      </xsd:simpleType>
    </xsd:element>
    <xsd:element name="OS_x0020_Subtopic" ma:index="25" nillable="true" ma:displayName="OS Subtopic" ma:format="Dropdown" ma:internalName="OS_x0020_Subtopic">
      <xsd:simpleType>
        <xsd:restriction base="dms:Choice">
          <xsd:enumeration value="Applications (General)"/>
          <xsd:enumeration value="Business Technology Services"/>
          <xsd:enumeration value="Mail &amp; Transmittals"/>
          <xsd:enumeration value="Meetings &amp; Presentations"/>
          <xsd:enumeration value="Office Equipment &amp; Devices"/>
          <xsd:enumeration value="Office Furniture"/>
          <xsd:enumeration value="Office Supplies"/>
          <xsd:enumeration value="PCL Office Buildings &amp; Facilities"/>
          <xsd:enumeration value="Records Management &amp; File Storage"/>
          <xsd:enumeration value="TBD"/>
        </xsd:restriction>
      </xsd:simpleType>
    </xsd:element>
    <xsd:element name="PA_x0020_Subtopic" ma:index="26" nillable="true" ma:displayName="PA Subtopic" ma:format="Dropdown" ma:internalName="PA_x0020_Subtopic">
      <xsd:simpleType>
        <xsd:restriction base="dms:Choice">
          <xsd:enumeration value="Meetings"/>
          <xsd:enumeration value="PA Applications"/>
          <xsd:enumeration value="Permits, Licenses, Agree. &amp; Appr."/>
          <xsd:enumeration value="Project Communications"/>
          <xsd:enumeration value="Project Execution Plan"/>
          <xsd:enumeration value="Project Files"/>
          <xsd:enumeration value="Project Oversight"/>
          <xsd:enumeration value="Project Reporting (General)"/>
          <xsd:enumeration value="RFI Management"/>
          <xsd:enumeration value="Site Office"/>
          <xsd:enumeration value="Submittal Management"/>
          <xsd:enumeration value="TBD"/>
          <xsd:enumeration value="Team Management"/>
        </xsd:restriction>
      </xsd:simpleType>
    </xsd:element>
    <xsd:element name="PD_x0020_Subtopic" ma:index="27" nillable="true" ma:displayName="PD Subtopic" ma:format="Dropdown" ma:internalName="PD_x0020_Subtopic">
      <xsd:simpleType>
        <xsd:restriction base="dms:Choice">
          <xsd:enumeration value="Career Development (General)"/>
          <xsd:enumeration value="College of Construction"/>
          <xsd:enumeration value="Leadership"/>
          <xsd:enumeration value="Learning Methodology"/>
          <xsd:enumeration value="Mentoring"/>
          <xsd:enumeration value="Professional Designations &amp; Certifications"/>
          <xsd:enumeration value="Training"/>
          <xsd:enumeration value="TBD"/>
        </xsd:restriction>
      </xsd:simpleType>
    </xsd:element>
    <xsd:element name="PE_x0020_Subtopic" ma:index="28" nillable="true" ma:displayName="PE Subtopic" ma:format="Dropdown" ma:internalName="PE_x0020_Subtopic">
      <xsd:simpleType>
        <xsd:restriction base="dms:Choice">
          <xsd:enumeration value="Hand &amp; Portable Tools"/>
          <xsd:enumeration value="Inventory"/>
          <xsd:enumeration value="Major Equipment"/>
          <xsd:enumeration value="Materials"/>
          <xsd:enumeration value="Receiving, Hand., Pres. &amp; Storage"/>
          <xsd:enumeration value="Requisitioning"/>
          <xsd:enumeration value="TBD"/>
          <xsd:enumeration value="Vendors &amp; Purchasing"/>
        </xsd:restriction>
      </xsd:simpleType>
    </xsd:element>
    <xsd:element name="PS_x0020_Subtopic" ma:index="29" nillable="true" ma:displayName="PS Subtopic" ma:format="Dropdown" ma:internalName="PS_x0020_Subtopic">
      <xsd:simpleType>
        <xsd:restriction base="dms:Choice">
          <xsd:enumeration value="Occupancy"/>
          <xsd:enumeration value="Post Completion &amp; Warranty"/>
          <xsd:enumeration value="Project Completion &amp; Closeout"/>
          <xsd:enumeration value="Project Initiation"/>
          <xsd:enumeration value="Project Planning &amp; Mobilization"/>
          <xsd:enumeration value="TBD"/>
        </xsd:restriction>
      </xsd:simpleType>
    </xsd:element>
    <xsd:element name="QM_x0020_Subtopic" ma:index="30" nillable="true" ma:displayName="QM Subtopic" ma:format="Dropdown" ma:internalName="QM_x0020_Subtopic">
      <xsd:simpleType>
        <xsd:restriction base="dms:Choice">
          <xsd:enumeration value="Codes, Stand. &amp; Other Quality Req."/>
          <xsd:enumeration value="Inspection &amp; Testing"/>
          <xsd:enumeration value="Non-conformance Management"/>
          <xsd:enumeration value="QA - Communication &amp; Coordination"/>
          <xsd:enumeration value="QA - District Document Control"/>
          <xsd:enumeration value="QA - Mock-up &amp; First Installations"/>
          <xsd:enumeration value="QA - Qualifications &amp; Training"/>
          <xsd:enumeration value="Quality Improvement"/>
          <xsd:enumeration value="Quality Oversight"/>
          <xsd:enumeration value="Quality Planning"/>
          <xsd:enumeration value="TBD"/>
        </xsd:restriction>
      </xsd:simpleType>
    </xsd:element>
    <xsd:element name="SC_x0020_Subtopic" ma:index="31" nillable="true" ma:displayName="SC Subtopic" ma:format="Dropdown" ma:internalName="SC_x0020_Subtopic">
      <xsd:simpleType>
        <xsd:restriction base="dms:Choice">
          <xsd:enumeration value="Integrated Construction Planning"/>
          <xsd:enumeration value="Master Project Schedule"/>
          <xsd:enumeration value="Productivity"/>
          <xsd:enumeration value="SC Applications"/>
          <xsd:enumeration value="SC Reporting"/>
          <xsd:enumeration value="Short Duration Planning &amp; Scheduling"/>
          <xsd:enumeration value="TBD"/>
        </xsd:restriction>
      </xsd:simpleType>
    </xsd:element>
    <xsd:element name="SM_x0020_Subtopic" ma:index="32" nillable="true" ma:displayName="SM Subtopic" ma:format="Dropdown" ma:internalName="SM_x0020_Subtopic">
      <xsd:simpleType>
        <xsd:restriction base="dms:Choice">
          <xsd:enumeration value="Subcontract Execution"/>
          <xsd:enumeration value="Subcontractor Coord. &amp; Mgmt."/>
          <xsd:enumeration value="Subcontractor Payments"/>
          <xsd:enumeration value="Subcontractor Product. &amp; Perform."/>
          <xsd:enumeration value="Subcontractor Start-up &amp; Closeout"/>
          <xsd:enumeration value="TBD"/>
          <xsd:enumeration value="Tending &amp; Selection (Ops.)"/>
        </xsd:restriction>
      </xsd:simpleType>
    </xsd:element>
    <xsd:element name="TI_x0020_Subtopic" ma:index="33" nillable="true" ma:displayName="TI Subtopic" ma:format="Dropdown" ma:internalName="TI_x0020_Subtopic">
      <xsd:simpleType>
        <xsd:restriction base="dms:Choice">
          <xsd:enumeration value="Project Management"/>
          <xsd:enumeration value="Security &amp; Surveillance"/>
          <xsd:enumeration value="TBD"/>
        </xsd:restriction>
      </xsd:simpleType>
    </xsd:element>
    <xsd:element name="VL_x0020_Subtopic" ma:index="34" nillable="true" ma:displayName="VL Subtopic" ma:format="Dropdown" ma:internalName="VL_x0020_Subtopic">
      <xsd:simpleType>
        <xsd:restriction base="dms:Choice">
          <xsd:enumeration value="Communities of Practice"/>
          <xsd:enumeration value="Corporate Services"/>
          <xsd:enumeration value="Ethics"/>
          <xsd:enumeration value="Excellence"/>
          <xsd:enumeration value="Governance"/>
          <xsd:enumeration value="Knowledge Management (General)"/>
          <xsd:enumeration value="PCL Connects"/>
          <xsd:enumeration value="PCL Document Control"/>
          <xsd:enumeration value="Sustainability"/>
          <xsd:enumeration value="TBD"/>
        </xsd:restriction>
      </xsd:simpleType>
    </xsd:element>
    <xsd:element name="Theme" ma:index="36" nillable="true" ma:displayName="Theme" ma:internalName="Them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oard Policy"/>
                    <xsd:enumeration value="Business Development &amp; Marketing Materials"/>
                    <xsd:enumeration value="Core Process - Collect Payment"/>
                    <xsd:enumeration value="District Management Level"/>
                    <xsd:enumeration value="HSE Manual"/>
                    <xsd:enumeration value="HSEOP Highlights"/>
                    <xsd:enumeration value="HSEOPs"/>
                    <xsd:enumeration value="Lean"/>
                    <xsd:enumeration value="LEED"/>
                    <xsd:enumeration value="PA OBG or Directive Reference"/>
                    <xsd:enumeration value="Solar"/>
                    <xsd:enumeration value="Spanish"/>
                    <xsd:enumeration value="Special Projects"/>
                    <xsd:enumeration value="Sustainability"/>
                    <xsd:enumeration value="Technical Resources"/>
                    <xsd:enumeration value="Virtual Construction"/>
                  </xsd:restriction>
                </xsd:simpleType>
              </xsd:element>
            </xsd:sequence>
          </xsd:extension>
        </xsd:complexContent>
      </xsd:complexType>
    </xsd:element>
    <xsd:element name="Grouping" ma:index="37" nillable="true" ma:displayName="Grouping" ma:format="Dropdown" ma:internalName="Grouping">
      <xsd:simpleType>
        <xsd:restriction base="dms:Choice">
          <xsd:enumeration value="Architectural"/>
          <xsd:enumeration value="5S Documents"/>
          <xsd:enumeration value="BD, Marketing &amp; Pursuit Materials"/>
          <xsd:enumeration value="Civil"/>
          <xsd:enumeration value="Continuous Improvement Documents"/>
          <xsd:enumeration value="Core Process - Collect Payment"/>
          <xsd:enumeration value="Core Process - Complete Construction"/>
          <xsd:enumeration value="Core Process - Create Business Opportunities"/>
          <xsd:enumeration value="Core Process - Prepare Pursuit"/>
          <xsd:enumeration value="Electrical"/>
          <xsd:enumeration value="HSEOP Highlights"/>
          <xsd:enumeration value="Last Planner System Documents"/>
          <xsd:enumeration value="Lean Project Delivery Documents"/>
          <xsd:enumeration value="Mechanical"/>
          <xsd:enumeration value="Receiving"/>
          <xsd:enumeration value="Structural"/>
          <xsd:enumeration value="Technical Resources"/>
          <xsd:enumeration value="Turnover"/>
        </xsd:restriction>
      </xsd:simpleType>
    </xsd:element>
    <xsd:element name="MediaServiceMetadata" ma:index="4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4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4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9" nillable="true" ma:displayName="MediaServiceAutoTags" ma:internalName="MediaServiceAutoTags" ma:readOnly="true">
      <xsd:simpleType>
        <xsd:restriction base="dms:Text"/>
      </xsd:simpleType>
    </xsd:element>
    <xsd:element name="MediaServiceOCR" ma:index="5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5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55" nillable="true" ma:displayName="MediaServiceGenerationTime" ma:hidden="true" ma:internalName="MediaServiceGenerationTime" ma:readOnly="true">
      <xsd:simpleType>
        <xsd:restriction base="dms:Text"/>
      </xsd:simpleType>
    </xsd:element>
    <xsd:element name="HSEOP" ma:index="61" nillable="true" ma:displayName="HSEOP" ma:format="Dropdown" ma:internalName="HSEOP">
      <xsd:simpleType>
        <xsd:restriction base="dms:Choice">
          <xsd:enumeration value="HSEOP-02"/>
          <xsd:enumeration value="HSEOP-03"/>
          <xsd:enumeration value="HSEOP-04"/>
          <xsd:enumeration value="HSEOP-05"/>
          <xsd:enumeration value="HSEOP-06"/>
          <xsd:enumeration value="HSEOP-07"/>
          <xsd:enumeration value="HSEOP-08"/>
          <xsd:enumeration value="HSEOP-09"/>
          <xsd:enumeration value="HSEOP-10"/>
          <xsd:enumeration value="HSEOP-11"/>
          <xsd:enumeration value="HSEOP-12"/>
          <xsd:enumeration value="HSEOP-13"/>
          <xsd:enumeration value="HSEOP-14"/>
          <xsd:enumeration value="HSEOP-15"/>
          <xsd:enumeration value="HSEOP-16"/>
          <xsd:enumeration value="HSEOP-17"/>
          <xsd:enumeration value="HSEOP-18"/>
          <xsd:enumeration value="HSEOP-19"/>
          <xsd:enumeration value="HSEOP-20"/>
          <xsd:enumeration value="HSEOP-20"/>
          <xsd:enumeration value="HSEOP-21"/>
          <xsd:enumeration value="HSEOP-22"/>
          <xsd:enumeration value="HSEOP-23"/>
          <xsd:enumeration value="HSEOP-24"/>
          <xsd:enumeration value="HSEOP-25"/>
          <xsd:enumeration value="HSEOP-26"/>
          <xsd:enumeration value="HSEOP-27"/>
          <xsd:enumeration value="HSEOP-28"/>
          <xsd:enumeration value="HSEOP-29"/>
          <xsd:enumeration value="HSEOP-30"/>
          <xsd:enumeration value="HSEOP-31"/>
          <xsd:enumeration value="HSEOP-32"/>
          <xsd:enumeration value="HSEOP-33"/>
          <xsd:enumeration value="HSEOP-34"/>
          <xsd:enumeration value="HSEOP-35"/>
          <xsd:enumeration value="HSEOP-36"/>
          <xsd:enumeration value="HSEOP-37"/>
          <xsd:enumeration value="HSEOP-38"/>
          <xsd:enumeration value="HSEOP-39"/>
          <xsd:enumeration value="HSEOP-40"/>
          <xsd:enumeration value="HSEOP-41"/>
          <xsd:enumeration value="HSEOP-42"/>
          <xsd:enumeration value="HSEOP-43"/>
        </xsd:restriction>
      </xsd:simpleType>
    </xsd:element>
    <xsd:element name="MediaServiceAutoKeyPoints" ma:index="6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6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arent_x0020_Document_x0020_Reference" ma:index="64" nillable="true" ma:displayName="Parent Document Reference" ma:format="Hyperlink" ma:internalName="Parent_x0020_Document_x0020_Referenc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ikesCount" ma:index="38" nillable="true" ma:displayName="Number of Likes" ma:internalName="LikesCount">
      <xsd:simpleType>
        <xsd:restriction base="dms:Unknown"/>
      </xsd:simpleType>
    </xsd:element>
    <xsd:element name="RatedBy" ma:index="51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52" nillable="true" ma:displayName="User ratings" ma:description="User ratings for the item" ma:hidden="true" ma:internalName="Ratings">
      <xsd:simpleType>
        <xsd:restriction base="dms:Note"/>
      </xsd:simpleType>
    </xsd:element>
    <xsd:element name="LikedBy" ma:index="53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f635-4f48-40f3-9fb0-da775d319938" elementFormDefault="qualified">
    <xsd:import namespace="http://schemas.microsoft.com/office/2006/documentManagement/types"/>
    <xsd:import namespace="http://schemas.microsoft.com/office/infopath/2007/PartnerControls"/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56" nillable="true" ma:displayName="Taxonomy Catch All Column" ma:hidden="true" ma:list="{c525cee1-71ee-49e3-9599-b39f46798124}" ma:internalName="TaxCatchAll" ma:showField="CatchAllData" ma:web="0911f635-4f48-40f3-9fb0-da775d3199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d5d68-403a-4503-bfc4-a643bf43daab" elementFormDefault="qualified">
    <xsd:import namespace="http://schemas.microsoft.com/office/2006/documentManagement/types"/>
    <xsd:import namespace="http://schemas.microsoft.com/office/infopath/2007/PartnerControls"/>
    <xsd:element name="SharedWithUsers" ma:index="4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7" ma:displayName="Content Type"/>
        <xsd:element ref="dc:title" minOccurs="0" maxOccurs="1" ma:index="35" ma:displayName="Title"/>
        <xsd:element ref="dc:subject" minOccurs="0" maxOccurs="1" ma:index="6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0470DD-A279-4F91-9A75-59310FC2552A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220d5d68-403a-4503-bfc4-a643bf43daab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0911f635-4f48-40f3-9fb0-da775d319938"/>
    <ds:schemaRef ds:uri="http://schemas.microsoft.com/sharepoint/v3"/>
    <ds:schemaRef ds:uri="996a7639-8f9a-4b85-8157-60c1e0e9c32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94281FB-4551-4C19-B19D-D90B8F35D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6a7639-8f9a-4b85-8157-60c1e0e9c32e"/>
    <ds:schemaRef ds:uri="http://schemas.microsoft.com/sharepoint/v3"/>
    <ds:schemaRef ds:uri="0911f635-4f48-40f3-9fb0-da775d319938"/>
    <ds:schemaRef ds:uri="220d5d68-403a-4503-bfc4-a643bf43da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D5DC1C-E496-4E3A-8354-DD5CAA333E3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CFA45F8-5AB4-44A1-9E40-32B3CF8AED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3887</TotalTime>
  <Words>153</Words>
  <Application>Microsoft Office PowerPoint</Application>
  <PresentationFormat>Custom</PresentationFormat>
  <Paragraphs>72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PCL Constructors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RFI Workflow</dc:title>
  <dc:subject>Project Administration</dc:subject>
  <dc:creator>kyle parry</dc:creator>
  <cp:lastModifiedBy>Kyle Parry</cp:lastModifiedBy>
  <cp:revision>361</cp:revision>
  <cp:lastPrinted>2015-10-06T23:33:34Z</cp:lastPrinted>
  <dcterms:created xsi:type="dcterms:W3CDTF">2014-07-09T13:18:29Z</dcterms:created>
  <dcterms:modified xsi:type="dcterms:W3CDTF">2020-05-02T17:55:11Z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0x0101000F1245025F4C9A46B149187C62AEB164</vt:lpwstr>
  </property>
  <property fmtid="{D5CDD505-2E9C-101B-9397-08002B2CF9AE}" pid="3" name="_dlc_DocIdItemGuid">
    <vt:lpwstr>bea86755-99d7-4c9b-8c84-129736e16a3a</vt:lpwstr>
  </property>
  <property fmtid="{D5CDD505-2E9C-101B-9397-08002B2CF9AE}" pid="4" name="Document Administrator">
    <vt:lpwstr>Katherine Gulek</vt:lpwstr>
  </property>
  <property fmtid="{D5CDD505-2E9C-101B-9397-08002B2CF9AE}" pid="5" name="Order">
    <vt:r8>273700</vt:r8>
  </property>
  <property fmtid="{D5CDD505-2E9C-101B-9397-08002B2CF9AE}" pid="6" name="Contact Re. Questions">
    <vt:lpwstr>TBD</vt:lpwstr>
  </property>
  <property fmtid="{D5CDD505-2E9C-101B-9397-08002B2CF9AE}" pid="7" name="xd_Signature">
    <vt:bool>false</vt:bool>
  </property>
  <property fmtid="{D5CDD505-2E9C-101B-9397-08002B2CF9AE}" pid="8" name="Published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PCL Library Status">
    <vt:lpwstr>01 Incomplete Draft</vt:lpwstr>
  </property>
  <property fmtid="{D5CDD505-2E9C-101B-9397-08002B2CF9AE}" pid="13" name="TemplateUrl">
    <vt:lpwstr/>
  </property>
  <property fmtid="{D5CDD505-2E9C-101B-9397-08002B2CF9AE}" pid="14" name="ComplianceAssetId">
    <vt:lpwstr/>
  </property>
  <property fmtid="{D5CDD505-2E9C-101B-9397-08002B2CF9AE}" pid="15" name="Version #">
    <vt:lpwstr>1</vt:lpwstr>
  </property>
  <property fmtid="{D5CDD505-2E9C-101B-9397-08002B2CF9AE}" pid="16" name="Checked Post-Publishing">
    <vt:bool>true</vt:bool>
  </property>
  <property fmtid="{D5CDD505-2E9C-101B-9397-08002B2CF9AE}" pid="17" name="Publishing Instructions">
    <vt:lpwstr>TBD</vt:lpwstr>
  </property>
  <property fmtid="{D5CDD505-2E9C-101B-9397-08002B2CF9AE}" pid="18" name="Approval Authority">
    <vt:lpwstr>Gopi Govindraj,                                                                  Sylvio Dupuis</vt:lpwstr>
  </property>
  <property fmtid="{D5CDD505-2E9C-101B-9397-08002B2CF9AE}" pid="19" name="Subtopic-Secondary">
    <vt:lpwstr>;#Not Applicable;#</vt:lpwstr>
  </property>
</Properties>
</file>