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46"/>
  </p:notesMasterIdLst>
  <p:handoutMasterIdLst>
    <p:handoutMasterId r:id="rId47"/>
  </p:handoutMasterIdLst>
  <p:sldIdLst>
    <p:sldId id="301" r:id="rId2"/>
    <p:sldId id="257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6" r:id="rId33"/>
    <p:sldId id="285" r:id="rId34"/>
    <p:sldId id="286" r:id="rId35"/>
    <p:sldId id="287" r:id="rId36"/>
    <p:sldId id="288" r:id="rId37"/>
    <p:sldId id="289" r:id="rId38"/>
    <p:sldId id="293" r:id="rId39"/>
    <p:sldId id="294" r:id="rId40"/>
    <p:sldId id="295" r:id="rId41"/>
    <p:sldId id="296" r:id="rId42"/>
    <p:sldId id="297" r:id="rId43"/>
    <p:sldId id="298" r:id="rId44"/>
    <p:sldId id="307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6666FF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709" autoAdjust="0"/>
  </p:normalViewPr>
  <p:slideViewPr>
    <p:cSldViewPr>
      <p:cViewPr>
        <p:scale>
          <a:sx n="100" d="100"/>
          <a:sy n="100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0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4627B-521F-43F5-ACF1-056B6E946FCE}" type="doc">
      <dgm:prSet loTypeId="urn:microsoft.com/office/officeart/2005/8/layout/default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A9FF581-2D76-4B31-8C99-F968E5F9BF91}">
      <dgm:prSet phldrT="[Text]" custT="1"/>
      <dgm:spPr/>
      <dgm:t>
        <a:bodyPr/>
        <a:lstStyle/>
        <a:p>
          <a:r>
            <a:rPr lang="en-US" sz="1400" dirty="0"/>
            <a:t>Going home to your family after your shift?</a:t>
          </a:r>
        </a:p>
      </dgm:t>
    </dgm:pt>
    <dgm:pt modelId="{228CBF42-6813-4376-A608-1525EC443A85}" type="parTrans" cxnId="{4EBAAA5F-53B0-433A-AD0B-5444CFD21301}">
      <dgm:prSet/>
      <dgm:spPr/>
      <dgm:t>
        <a:bodyPr/>
        <a:lstStyle/>
        <a:p>
          <a:endParaRPr lang="en-US" sz="1400"/>
        </a:p>
      </dgm:t>
    </dgm:pt>
    <dgm:pt modelId="{C7D1320C-1FB3-4D19-AF67-D79C4A6181A1}" type="sibTrans" cxnId="{4EBAAA5F-53B0-433A-AD0B-5444CFD21301}">
      <dgm:prSet/>
      <dgm:spPr/>
      <dgm:t>
        <a:bodyPr/>
        <a:lstStyle/>
        <a:p>
          <a:endParaRPr lang="en-US" sz="1400"/>
        </a:p>
      </dgm:t>
    </dgm:pt>
    <dgm:pt modelId="{546B63E9-26A3-4DC8-B364-D056A023831D}">
      <dgm:prSet phldrT="[Text]" custT="1"/>
      <dgm:spPr/>
      <dgm:t>
        <a:bodyPr/>
        <a:lstStyle/>
        <a:p>
          <a:r>
            <a:rPr lang="en-US" sz="1400" dirty="0"/>
            <a:t>Earning your income/providing for yourself and family? </a:t>
          </a:r>
        </a:p>
      </dgm:t>
    </dgm:pt>
    <dgm:pt modelId="{7979F198-FE1C-48F6-B1B8-C5F8D2D2B82B}" type="parTrans" cxnId="{2AC6CFEB-B5FC-4A17-8819-FC1086C90EA4}">
      <dgm:prSet/>
      <dgm:spPr/>
      <dgm:t>
        <a:bodyPr/>
        <a:lstStyle/>
        <a:p>
          <a:endParaRPr lang="en-US" sz="1400"/>
        </a:p>
      </dgm:t>
    </dgm:pt>
    <dgm:pt modelId="{553324AE-1ACF-48B4-8BB5-DF280B4C577D}" type="sibTrans" cxnId="{2AC6CFEB-B5FC-4A17-8819-FC1086C90EA4}">
      <dgm:prSet/>
      <dgm:spPr/>
      <dgm:t>
        <a:bodyPr/>
        <a:lstStyle/>
        <a:p>
          <a:endParaRPr lang="en-US" sz="1400"/>
        </a:p>
      </dgm:t>
    </dgm:pt>
    <dgm:pt modelId="{A2043734-DB71-4F9C-9E5A-9C9344E1D102}">
      <dgm:prSet phldrT="[Text]" custT="1"/>
      <dgm:spPr/>
      <dgm:t>
        <a:bodyPr/>
        <a:lstStyle/>
        <a:p>
          <a:r>
            <a:rPr lang="en-US" sz="1400" dirty="0"/>
            <a:t>Walking? Having all your limbs? Hearing? </a:t>
          </a:r>
        </a:p>
      </dgm:t>
    </dgm:pt>
    <dgm:pt modelId="{A13B2268-8C85-43EB-9278-4801C35C6D4B}" type="parTrans" cxnId="{7262320C-B10F-4A81-B21D-155DB1225C4B}">
      <dgm:prSet/>
      <dgm:spPr/>
      <dgm:t>
        <a:bodyPr/>
        <a:lstStyle/>
        <a:p>
          <a:endParaRPr lang="en-US" sz="1400"/>
        </a:p>
      </dgm:t>
    </dgm:pt>
    <dgm:pt modelId="{A86261E6-FD29-4828-BEC5-34FA08E5738B}" type="sibTrans" cxnId="{7262320C-B10F-4A81-B21D-155DB1225C4B}">
      <dgm:prSet/>
      <dgm:spPr/>
      <dgm:t>
        <a:bodyPr/>
        <a:lstStyle/>
        <a:p>
          <a:endParaRPr lang="en-US" sz="1400"/>
        </a:p>
      </dgm:t>
    </dgm:pt>
    <dgm:pt modelId="{E9888C95-F9D2-47E1-831B-F9244C95B02D}">
      <dgm:prSet phldrT="[Text]" custT="1"/>
      <dgm:spPr/>
      <dgm:t>
        <a:bodyPr/>
        <a:lstStyle/>
        <a:p>
          <a:r>
            <a:rPr lang="en-US" sz="1400" dirty="0"/>
            <a:t>Being able to trust that the people around you on a daily basis won’t knowingly put you in danger?</a:t>
          </a:r>
        </a:p>
      </dgm:t>
    </dgm:pt>
    <dgm:pt modelId="{E7BE8F8B-9912-4699-80FF-968D689D0E08}" type="parTrans" cxnId="{FDD4724D-05E6-42AC-9615-8714347AC9EC}">
      <dgm:prSet/>
      <dgm:spPr/>
      <dgm:t>
        <a:bodyPr/>
        <a:lstStyle/>
        <a:p>
          <a:endParaRPr lang="en-US" sz="1400"/>
        </a:p>
      </dgm:t>
    </dgm:pt>
    <dgm:pt modelId="{065F8B5B-B8B5-43DF-8535-090DBF83A562}" type="sibTrans" cxnId="{FDD4724D-05E6-42AC-9615-8714347AC9EC}">
      <dgm:prSet/>
      <dgm:spPr/>
      <dgm:t>
        <a:bodyPr/>
        <a:lstStyle/>
        <a:p>
          <a:endParaRPr lang="en-US" sz="1400"/>
        </a:p>
      </dgm:t>
    </dgm:pt>
    <dgm:pt modelId="{4B5658BB-B972-45ED-887E-19E4E2FAD707}">
      <dgm:prSet phldrT="[Text]" custT="1"/>
      <dgm:spPr/>
      <dgm:t>
        <a:bodyPr/>
        <a:lstStyle/>
        <a:p>
          <a:r>
            <a:rPr lang="en-US" sz="1400" dirty="0"/>
            <a:t>Waking up in the morning?</a:t>
          </a:r>
        </a:p>
      </dgm:t>
    </dgm:pt>
    <dgm:pt modelId="{A855CC3B-760C-4178-926E-996F7B8A3DD7}" type="parTrans" cxnId="{07D9A91E-621B-408A-AE4A-0D0CCE79FEBF}">
      <dgm:prSet/>
      <dgm:spPr/>
      <dgm:t>
        <a:bodyPr/>
        <a:lstStyle/>
        <a:p>
          <a:endParaRPr lang="en-US" sz="1400"/>
        </a:p>
      </dgm:t>
    </dgm:pt>
    <dgm:pt modelId="{F1B3ADBC-F40C-4A37-9776-5971AEAAEA2B}" type="sibTrans" cxnId="{07D9A91E-621B-408A-AE4A-0D0CCE79FEBF}">
      <dgm:prSet/>
      <dgm:spPr/>
      <dgm:t>
        <a:bodyPr/>
        <a:lstStyle/>
        <a:p>
          <a:endParaRPr lang="en-US" sz="1400"/>
        </a:p>
      </dgm:t>
    </dgm:pt>
    <dgm:pt modelId="{D4664759-6B9E-4E5B-A097-9830BDAB38C8}">
      <dgm:prSet phldrT="[Text]" custT="1"/>
      <dgm:spPr/>
      <dgm:t>
        <a:bodyPr/>
        <a:lstStyle/>
        <a:p>
          <a:r>
            <a:rPr lang="en-US" sz="1400" dirty="0"/>
            <a:t>Going on your dream vacation?</a:t>
          </a:r>
        </a:p>
      </dgm:t>
    </dgm:pt>
    <dgm:pt modelId="{8C023F4D-80ED-4CF3-BDAB-39B53B4F7C40}" type="parTrans" cxnId="{76C15D70-8AAF-4F28-8AD6-8A8A81EF0592}">
      <dgm:prSet/>
      <dgm:spPr/>
      <dgm:t>
        <a:bodyPr/>
        <a:lstStyle/>
        <a:p>
          <a:endParaRPr lang="en-US" sz="1400"/>
        </a:p>
      </dgm:t>
    </dgm:pt>
    <dgm:pt modelId="{C8ABA9C7-D885-4BB8-8BAA-C5B6FBE3BFB5}" type="sibTrans" cxnId="{76C15D70-8AAF-4F28-8AD6-8A8A81EF0592}">
      <dgm:prSet/>
      <dgm:spPr/>
      <dgm:t>
        <a:bodyPr/>
        <a:lstStyle/>
        <a:p>
          <a:endParaRPr lang="en-US" sz="1400"/>
        </a:p>
      </dgm:t>
    </dgm:pt>
    <dgm:pt modelId="{83E5375B-F9E8-41BE-8EB4-0F64448A6C99}">
      <dgm:prSet phldrT="[Text]" custT="1"/>
      <dgm:spPr/>
      <dgm:t>
        <a:bodyPr/>
        <a:lstStyle/>
        <a:p>
          <a:r>
            <a:rPr lang="en-US" sz="1400" dirty="0"/>
            <a:t>Being able to hang out with friends/family on the weekend?</a:t>
          </a:r>
        </a:p>
      </dgm:t>
    </dgm:pt>
    <dgm:pt modelId="{2985807B-F4A8-4416-AC84-4F3806B81F32}" type="parTrans" cxnId="{EEF5E345-DE01-4493-A867-A9FB1834DAA2}">
      <dgm:prSet/>
      <dgm:spPr/>
      <dgm:t>
        <a:bodyPr/>
        <a:lstStyle/>
        <a:p>
          <a:endParaRPr lang="en-US" sz="1400"/>
        </a:p>
      </dgm:t>
    </dgm:pt>
    <dgm:pt modelId="{847C063B-F045-4F00-AFA7-5266E433927D}" type="sibTrans" cxnId="{EEF5E345-DE01-4493-A867-A9FB1834DAA2}">
      <dgm:prSet/>
      <dgm:spPr/>
      <dgm:t>
        <a:bodyPr/>
        <a:lstStyle/>
        <a:p>
          <a:endParaRPr lang="en-US" sz="1400"/>
        </a:p>
      </dgm:t>
    </dgm:pt>
    <dgm:pt modelId="{7279BECF-FBA1-4DA4-A8C6-7A9ED93D9A70}" type="pres">
      <dgm:prSet presAssocID="{41D4627B-521F-43F5-ACF1-056B6E946FCE}" presName="diagram" presStyleCnt="0">
        <dgm:presLayoutVars>
          <dgm:dir/>
          <dgm:resizeHandles val="exact"/>
        </dgm:presLayoutVars>
      </dgm:prSet>
      <dgm:spPr/>
    </dgm:pt>
    <dgm:pt modelId="{9505D4FF-0BDA-41DF-897C-B585DB130818}" type="pres">
      <dgm:prSet presAssocID="{7A9FF581-2D76-4B31-8C99-F968E5F9BF91}" presName="node" presStyleLbl="node1" presStyleIdx="0" presStyleCnt="7" custScaleX="139356" custScaleY="156271" custLinFactNeighborX="-30967" custLinFactNeighborY="1147">
        <dgm:presLayoutVars>
          <dgm:bulletEnabled val="1"/>
        </dgm:presLayoutVars>
      </dgm:prSet>
      <dgm:spPr/>
    </dgm:pt>
    <dgm:pt modelId="{308053AD-AD6D-4484-A378-A8AC053BE7DB}" type="pres">
      <dgm:prSet presAssocID="{C7D1320C-1FB3-4D19-AF67-D79C4A6181A1}" presName="sibTrans" presStyleCnt="0"/>
      <dgm:spPr/>
    </dgm:pt>
    <dgm:pt modelId="{9BF06EEC-5294-4AC8-8341-38746C0B5ABF}" type="pres">
      <dgm:prSet presAssocID="{83E5375B-F9E8-41BE-8EB4-0F64448A6C99}" presName="node" presStyleLbl="node1" presStyleIdx="1" presStyleCnt="7" custScaleX="150869" custScaleY="174270" custLinFactX="98687" custLinFactNeighborX="100000" custLinFactNeighborY="-16635">
        <dgm:presLayoutVars>
          <dgm:bulletEnabled val="1"/>
        </dgm:presLayoutVars>
      </dgm:prSet>
      <dgm:spPr/>
    </dgm:pt>
    <dgm:pt modelId="{636998A0-6635-4B3D-BDD2-5B2A69335EB4}" type="pres">
      <dgm:prSet presAssocID="{847C063B-F045-4F00-AFA7-5266E433927D}" presName="sibTrans" presStyleCnt="0"/>
      <dgm:spPr/>
    </dgm:pt>
    <dgm:pt modelId="{17E91416-5071-4AAF-9A00-54CF906B04B6}" type="pres">
      <dgm:prSet presAssocID="{546B63E9-26A3-4DC8-B364-D056A023831D}" presName="node" presStyleLbl="node1" presStyleIdx="2" presStyleCnt="7" custScaleX="167498" custScaleY="172670" custLinFactY="166722" custLinFactNeighborX="31752" custLinFactNeighborY="200000">
        <dgm:presLayoutVars>
          <dgm:bulletEnabled val="1"/>
        </dgm:presLayoutVars>
      </dgm:prSet>
      <dgm:spPr/>
    </dgm:pt>
    <dgm:pt modelId="{86A485F8-44ED-4DE0-9EA7-126939854A89}" type="pres">
      <dgm:prSet presAssocID="{553324AE-1ACF-48B4-8BB5-DF280B4C577D}" presName="sibTrans" presStyleCnt="0"/>
      <dgm:spPr/>
    </dgm:pt>
    <dgm:pt modelId="{B3F3025C-2A28-4338-A75F-B29728937D54}" type="pres">
      <dgm:prSet presAssocID="{A2043734-DB71-4F9C-9E5A-9C9344E1D102}" presName="node" presStyleLbl="node1" presStyleIdx="3" presStyleCnt="7" custScaleX="131359" custScaleY="171366" custLinFactX="86665" custLinFactY="-97462" custLinFactNeighborX="100000" custLinFactNeighborY="-100000">
        <dgm:presLayoutVars>
          <dgm:bulletEnabled val="1"/>
        </dgm:presLayoutVars>
      </dgm:prSet>
      <dgm:spPr/>
    </dgm:pt>
    <dgm:pt modelId="{665E492E-C2B9-453E-8A8D-43F8C469DC0A}" type="pres">
      <dgm:prSet presAssocID="{A86261E6-FD29-4828-BEC5-34FA08E5738B}" presName="sibTrans" presStyleCnt="0"/>
      <dgm:spPr/>
    </dgm:pt>
    <dgm:pt modelId="{FA129563-C0E6-47DD-AA4B-BF507B159530}" type="pres">
      <dgm:prSet presAssocID="{E9888C95-F9D2-47E1-831B-F9244C95B02D}" presName="node" presStyleLbl="node1" presStyleIdx="4" presStyleCnt="7" custScaleX="244218" custScaleY="142627" custLinFactNeighborX="-4060" custLinFactNeighborY="3184">
        <dgm:presLayoutVars>
          <dgm:bulletEnabled val="1"/>
        </dgm:presLayoutVars>
      </dgm:prSet>
      <dgm:spPr/>
    </dgm:pt>
    <dgm:pt modelId="{D9C109F3-2847-467D-9845-074FAEA2B8E8}" type="pres">
      <dgm:prSet presAssocID="{065F8B5B-B8B5-43DF-8535-090DBF83A562}" presName="sibTrans" presStyleCnt="0"/>
      <dgm:spPr/>
    </dgm:pt>
    <dgm:pt modelId="{EAA3993E-3FA6-46D1-BD8D-28AB53E1589B}" type="pres">
      <dgm:prSet presAssocID="{4B5658BB-B972-45ED-887E-19E4E2FAD707}" presName="node" presStyleLbl="node1" presStyleIdx="5" presStyleCnt="7" custScaleX="135459" custScaleY="166489" custLinFactX="-196947" custLinFactY="84256" custLinFactNeighborX="-200000" custLinFactNeighborY="100000">
        <dgm:presLayoutVars>
          <dgm:bulletEnabled val="1"/>
        </dgm:presLayoutVars>
      </dgm:prSet>
      <dgm:spPr/>
    </dgm:pt>
    <dgm:pt modelId="{EF49D676-EEAF-4C13-89F1-BB0DAF86AFB9}" type="pres">
      <dgm:prSet presAssocID="{F1B3ADBC-F40C-4A37-9776-5971AEAAEA2B}" presName="sibTrans" presStyleCnt="0"/>
      <dgm:spPr/>
    </dgm:pt>
    <dgm:pt modelId="{F5C5596F-1E2D-4BAF-96FD-C32660FA9A91}" type="pres">
      <dgm:prSet presAssocID="{D4664759-6B9E-4E5B-A097-9830BDAB38C8}" presName="node" presStyleLbl="node1" presStyleIdx="6" presStyleCnt="7" custScaleX="154833" custScaleY="123559" custLinFactNeighborX="-7502" custLinFactNeighborY="28990">
        <dgm:presLayoutVars>
          <dgm:bulletEnabled val="1"/>
        </dgm:presLayoutVars>
      </dgm:prSet>
      <dgm:spPr/>
    </dgm:pt>
  </dgm:ptLst>
  <dgm:cxnLst>
    <dgm:cxn modelId="{7262320C-B10F-4A81-B21D-155DB1225C4B}" srcId="{41D4627B-521F-43F5-ACF1-056B6E946FCE}" destId="{A2043734-DB71-4F9C-9E5A-9C9344E1D102}" srcOrd="3" destOrd="0" parTransId="{A13B2268-8C85-43EB-9278-4801C35C6D4B}" sibTransId="{A86261E6-FD29-4828-BEC5-34FA08E5738B}"/>
    <dgm:cxn modelId="{72838B14-B500-4ABB-B31D-DA5E4210C974}" type="presOf" srcId="{E9888C95-F9D2-47E1-831B-F9244C95B02D}" destId="{FA129563-C0E6-47DD-AA4B-BF507B159530}" srcOrd="0" destOrd="0" presId="urn:microsoft.com/office/officeart/2005/8/layout/default#1"/>
    <dgm:cxn modelId="{07D9A91E-621B-408A-AE4A-0D0CCE79FEBF}" srcId="{41D4627B-521F-43F5-ACF1-056B6E946FCE}" destId="{4B5658BB-B972-45ED-887E-19E4E2FAD707}" srcOrd="5" destOrd="0" parTransId="{A855CC3B-760C-4178-926E-996F7B8A3DD7}" sibTransId="{F1B3ADBC-F40C-4A37-9776-5971AEAAEA2B}"/>
    <dgm:cxn modelId="{F4F9942B-7B1F-4BA3-91B3-F5429A5DE1EE}" type="presOf" srcId="{D4664759-6B9E-4E5B-A097-9830BDAB38C8}" destId="{F5C5596F-1E2D-4BAF-96FD-C32660FA9A91}" srcOrd="0" destOrd="0" presId="urn:microsoft.com/office/officeart/2005/8/layout/default#1"/>
    <dgm:cxn modelId="{5B524C34-E4EF-4088-B711-F0E1590BD024}" type="presOf" srcId="{A2043734-DB71-4F9C-9E5A-9C9344E1D102}" destId="{B3F3025C-2A28-4338-A75F-B29728937D54}" srcOrd="0" destOrd="0" presId="urn:microsoft.com/office/officeart/2005/8/layout/default#1"/>
    <dgm:cxn modelId="{4EBAAA5F-53B0-433A-AD0B-5444CFD21301}" srcId="{41D4627B-521F-43F5-ACF1-056B6E946FCE}" destId="{7A9FF581-2D76-4B31-8C99-F968E5F9BF91}" srcOrd="0" destOrd="0" parTransId="{228CBF42-6813-4376-A608-1525EC443A85}" sibTransId="{C7D1320C-1FB3-4D19-AF67-D79C4A6181A1}"/>
    <dgm:cxn modelId="{D1BEA264-311C-4D62-B801-383EE928F384}" type="presOf" srcId="{546B63E9-26A3-4DC8-B364-D056A023831D}" destId="{17E91416-5071-4AAF-9A00-54CF906B04B6}" srcOrd="0" destOrd="0" presId="urn:microsoft.com/office/officeart/2005/8/layout/default#1"/>
    <dgm:cxn modelId="{EEF5E345-DE01-4493-A867-A9FB1834DAA2}" srcId="{41D4627B-521F-43F5-ACF1-056B6E946FCE}" destId="{83E5375B-F9E8-41BE-8EB4-0F64448A6C99}" srcOrd="1" destOrd="0" parTransId="{2985807B-F4A8-4416-AC84-4F3806B81F32}" sibTransId="{847C063B-F045-4F00-AFA7-5266E433927D}"/>
    <dgm:cxn modelId="{FDD4724D-05E6-42AC-9615-8714347AC9EC}" srcId="{41D4627B-521F-43F5-ACF1-056B6E946FCE}" destId="{E9888C95-F9D2-47E1-831B-F9244C95B02D}" srcOrd="4" destOrd="0" parTransId="{E7BE8F8B-9912-4699-80FF-968D689D0E08}" sibTransId="{065F8B5B-B8B5-43DF-8535-090DBF83A562}"/>
    <dgm:cxn modelId="{3CFC1C50-19A0-4554-B4D4-C3A6C99DA368}" type="presOf" srcId="{41D4627B-521F-43F5-ACF1-056B6E946FCE}" destId="{7279BECF-FBA1-4DA4-A8C6-7A9ED93D9A70}" srcOrd="0" destOrd="0" presId="urn:microsoft.com/office/officeart/2005/8/layout/default#1"/>
    <dgm:cxn modelId="{76C15D70-8AAF-4F28-8AD6-8A8A81EF0592}" srcId="{41D4627B-521F-43F5-ACF1-056B6E946FCE}" destId="{D4664759-6B9E-4E5B-A097-9830BDAB38C8}" srcOrd="6" destOrd="0" parTransId="{8C023F4D-80ED-4CF3-BDAB-39B53B4F7C40}" sibTransId="{C8ABA9C7-D885-4BB8-8BAA-C5B6FBE3BFB5}"/>
    <dgm:cxn modelId="{C0E80573-DFBC-4776-9F2E-61776FEA7017}" type="presOf" srcId="{7A9FF581-2D76-4B31-8C99-F968E5F9BF91}" destId="{9505D4FF-0BDA-41DF-897C-B585DB130818}" srcOrd="0" destOrd="0" presId="urn:microsoft.com/office/officeart/2005/8/layout/default#1"/>
    <dgm:cxn modelId="{B0D20592-9D97-4A60-87D8-BA56199A93A2}" type="presOf" srcId="{4B5658BB-B972-45ED-887E-19E4E2FAD707}" destId="{EAA3993E-3FA6-46D1-BD8D-28AB53E1589B}" srcOrd="0" destOrd="0" presId="urn:microsoft.com/office/officeart/2005/8/layout/default#1"/>
    <dgm:cxn modelId="{2AC6CFEB-B5FC-4A17-8819-FC1086C90EA4}" srcId="{41D4627B-521F-43F5-ACF1-056B6E946FCE}" destId="{546B63E9-26A3-4DC8-B364-D056A023831D}" srcOrd="2" destOrd="0" parTransId="{7979F198-FE1C-48F6-B1B8-C5F8D2D2B82B}" sibTransId="{553324AE-1ACF-48B4-8BB5-DF280B4C577D}"/>
    <dgm:cxn modelId="{9EDDB1F7-BE6C-41D1-BA4C-EA857C0DC16D}" type="presOf" srcId="{83E5375B-F9E8-41BE-8EB4-0F64448A6C99}" destId="{9BF06EEC-5294-4AC8-8341-38746C0B5ABF}" srcOrd="0" destOrd="0" presId="urn:microsoft.com/office/officeart/2005/8/layout/default#1"/>
    <dgm:cxn modelId="{0C497307-BED9-4C29-BA31-ABB7F4D8EB47}" type="presParOf" srcId="{7279BECF-FBA1-4DA4-A8C6-7A9ED93D9A70}" destId="{9505D4FF-0BDA-41DF-897C-B585DB130818}" srcOrd="0" destOrd="0" presId="urn:microsoft.com/office/officeart/2005/8/layout/default#1"/>
    <dgm:cxn modelId="{762D4712-2DE0-4103-8598-F0AEB4A0A3B2}" type="presParOf" srcId="{7279BECF-FBA1-4DA4-A8C6-7A9ED93D9A70}" destId="{308053AD-AD6D-4484-A378-A8AC053BE7DB}" srcOrd="1" destOrd="0" presId="urn:microsoft.com/office/officeart/2005/8/layout/default#1"/>
    <dgm:cxn modelId="{322777A6-95DA-4D59-8184-9AD61C3F2B56}" type="presParOf" srcId="{7279BECF-FBA1-4DA4-A8C6-7A9ED93D9A70}" destId="{9BF06EEC-5294-4AC8-8341-38746C0B5ABF}" srcOrd="2" destOrd="0" presId="urn:microsoft.com/office/officeart/2005/8/layout/default#1"/>
    <dgm:cxn modelId="{4D3D6252-7BC1-479D-BBB0-C81CD30871F5}" type="presParOf" srcId="{7279BECF-FBA1-4DA4-A8C6-7A9ED93D9A70}" destId="{636998A0-6635-4B3D-BDD2-5B2A69335EB4}" srcOrd="3" destOrd="0" presId="urn:microsoft.com/office/officeart/2005/8/layout/default#1"/>
    <dgm:cxn modelId="{C0EDE442-27E6-4F2A-9AFC-0202DF2F9AF0}" type="presParOf" srcId="{7279BECF-FBA1-4DA4-A8C6-7A9ED93D9A70}" destId="{17E91416-5071-4AAF-9A00-54CF906B04B6}" srcOrd="4" destOrd="0" presId="urn:microsoft.com/office/officeart/2005/8/layout/default#1"/>
    <dgm:cxn modelId="{4DD744E5-4C16-4FFE-8C0D-4B4BA778ACA4}" type="presParOf" srcId="{7279BECF-FBA1-4DA4-A8C6-7A9ED93D9A70}" destId="{86A485F8-44ED-4DE0-9EA7-126939854A89}" srcOrd="5" destOrd="0" presId="urn:microsoft.com/office/officeart/2005/8/layout/default#1"/>
    <dgm:cxn modelId="{C4FFF4C4-0203-40E9-AC91-13BCC3CC89FD}" type="presParOf" srcId="{7279BECF-FBA1-4DA4-A8C6-7A9ED93D9A70}" destId="{B3F3025C-2A28-4338-A75F-B29728937D54}" srcOrd="6" destOrd="0" presId="urn:microsoft.com/office/officeart/2005/8/layout/default#1"/>
    <dgm:cxn modelId="{D8BE8EA8-F14B-4E9E-9E33-F44A8D3D5258}" type="presParOf" srcId="{7279BECF-FBA1-4DA4-A8C6-7A9ED93D9A70}" destId="{665E492E-C2B9-453E-8A8D-43F8C469DC0A}" srcOrd="7" destOrd="0" presId="urn:microsoft.com/office/officeart/2005/8/layout/default#1"/>
    <dgm:cxn modelId="{595CCE58-9091-4D2A-9AF1-7590ABB4CC45}" type="presParOf" srcId="{7279BECF-FBA1-4DA4-A8C6-7A9ED93D9A70}" destId="{FA129563-C0E6-47DD-AA4B-BF507B159530}" srcOrd="8" destOrd="0" presId="urn:microsoft.com/office/officeart/2005/8/layout/default#1"/>
    <dgm:cxn modelId="{A21E0C94-FD18-4DE9-9323-6183F0E1AFC6}" type="presParOf" srcId="{7279BECF-FBA1-4DA4-A8C6-7A9ED93D9A70}" destId="{D9C109F3-2847-467D-9845-074FAEA2B8E8}" srcOrd="9" destOrd="0" presId="urn:microsoft.com/office/officeart/2005/8/layout/default#1"/>
    <dgm:cxn modelId="{153787A6-1983-4BD5-BAE3-569A5A20B00E}" type="presParOf" srcId="{7279BECF-FBA1-4DA4-A8C6-7A9ED93D9A70}" destId="{EAA3993E-3FA6-46D1-BD8D-28AB53E1589B}" srcOrd="10" destOrd="0" presId="urn:microsoft.com/office/officeart/2005/8/layout/default#1"/>
    <dgm:cxn modelId="{5A984644-5FB7-44D8-BA3A-6A4EC9989410}" type="presParOf" srcId="{7279BECF-FBA1-4DA4-A8C6-7A9ED93D9A70}" destId="{EF49D676-EEAF-4C13-89F1-BB0DAF86AFB9}" srcOrd="11" destOrd="0" presId="urn:microsoft.com/office/officeart/2005/8/layout/default#1"/>
    <dgm:cxn modelId="{61481474-76FD-42DE-AACE-5521335490E9}" type="presParOf" srcId="{7279BECF-FBA1-4DA4-A8C6-7A9ED93D9A70}" destId="{F5C5596F-1E2D-4BAF-96FD-C32660FA9A91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72773-DBF2-4D7D-993F-5FD3EB4AEE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586EBA7-4D88-4F75-A080-9A20E0F5AC5D}">
      <dgm:prSet/>
      <dgm:spPr/>
      <dgm:t>
        <a:bodyPr/>
        <a:lstStyle/>
        <a:p>
          <a:r>
            <a:rPr lang="en-US"/>
            <a:t>Report accidents, injuries, or near misses</a:t>
          </a:r>
        </a:p>
      </dgm:t>
    </dgm:pt>
    <dgm:pt modelId="{83EEFF95-F79B-40F6-902E-A73BE0D29E4B}" type="parTrans" cxnId="{8CB6268D-CD1C-40FC-9CC9-E4410754D9F1}">
      <dgm:prSet/>
      <dgm:spPr/>
      <dgm:t>
        <a:bodyPr/>
        <a:lstStyle/>
        <a:p>
          <a:endParaRPr lang="en-US"/>
        </a:p>
      </dgm:t>
    </dgm:pt>
    <dgm:pt modelId="{A48BA7F9-CBF3-40CF-9619-4FDB96173D94}" type="sibTrans" cxnId="{8CB6268D-CD1C-40FC-9CC9-E4410754D9F1}">
      <dgm:prSet/>
      <dgm:spPr/>
      <dgm:t>
        <a:bodyPr/>
        <a:lstStyle/>
        <a:p>
          <a:endParaRPr lang="en-US"/>
        </a:p>
      </dgm:t>
    </dgm:pt>
    <dgm:pt modelId="{B7A00ADB-F179-4278-997E-F2E45435777F}">
      <dgm:prSet/>
      <dgm:spPr/>
      <dgm:t>
        <a:bodyPr/>
        <a:lstStyle/>
        <a:p>
          <a:r>
            <a:rPr lang="en-US"/>
            <a:t>Wear appropriate clothing</a:t>
          </a:r>
        </a:p>
      </dgm:t>
    </dgm:pt>
    <dgm:pt modelId="{7EA51E5F-AD66-42F6-84AA-3E12C166B126}" type="parTrans" cxnId="{A6630004-4C9F-4F06-AAE5-04D506578E2B}">
      <dgm:prSet/>
      <dgm:spPr/>
      <dgm:t>
        <a:bodyPr/>
        <a:lstStyle/>
        <a:p>
          <a:endParaRPr lang="en-US"/>
        </a:p>
      </dgm:t>
    </dgm:pt>
    <dgm:pt modelId="{1F1FB7D2-9F9C-4CA3-B9F4-01B0AAF7A8D3}" type="sibTrans" cxnId="{A6630004-4C9F-4F06-AAE5-04D506578E2B}">
      <dgm:prSet/>
      <dgm:spPr/>
      <dgm:t>
        <a:bodyPr/>
        <a:lstStyle/>
        <a:p>
          <a:endParaRPr lang="en-US"/>
        </a:p>
      </dgm:t>
    </dgm:pt>
    <dgm:pt modelId="{72B10B77-04AC-4998-BDDC-EB9F78EB9381}">
      <dgm:prSet/>
      <dgm:spPr/>
      <dgm:t>
        <a:bodyPr/>
        <a:lstStyle/>
        <a:p>
          <a:r>
            <a:rPr lang="en-US"/>
            <a:t>Wear Basic PPE: Hard hat, safety boots, hi-vis vest</a:t>
          </a:r>
        </a:p>
      </dgm:t>
    </dgm:pt>
    <dgm:pt modelId="{008008BC-263C-47D6-BE20-FF717EF8BDAD}" type="parTrans" cxnId="{4B486A0B-E4B7-49FC-975E-F9178BB78CFC}">
      <dgm:prSet/>
      <dgm:spPr/>
      <dgm:t>
        <a:bodyPr/>
        <a:lstStyle/>
        <a:p>
          <a:endParaRPr lang="en-US"/>
        </a:p>
      </dgm:t>
    </dgm:pt>
    <dgm:pt modelId="{80132A01-C4D7-4A1C-B6A4-5BC84A66894B}" type="sibTrans" cxnId="{4B486A0B-E4B7-49FC-975E-F9178BB78CFC}">
      <dgm:prSet/>
      <dgm:spPr/>
      <dgm:t>
        <a:bodyPr/>
        <a:lstStyle/>
        <a:p>
          <a:endParaRPr lang="en-US"/>
        </a:p>
      </dgm:t>
    </dgm:pt>
    <dgm:pt modelId="{5A008180-6F5D-47FE-B9AF-1576990BE033}">
      <dgm:prSet/>
      <dgm:spPr/>
      <dgm:t>
        <a:bodyPr/>
        <a:lstStyle/>
        <a:p>
          <a:r>
            <a:rPr lang="en-US"/>
            <a:t>Perform all work safely</a:t>
          </a:r>
        </a:p>
      </dgm:t>
    </dgm:pt>
    <dgm:pt modelId="{B69EF22E-8A37-4E14-BD5C-0B4F404B7772}" type="parTrans" cxnId="{3DDD8D70-4644-4483-A0D6-F6EC88BACD3F}">
      <dgm:prSet/>
      <dgm:spPr/>
      <dgm:t>
        <a:bodyPr/>
        <a:lstStyle/>
        <a:p>
          <a:endParaRPr lang="en-US"/>
        </a:p>
      </dgm:t>
    </dgm:pt>
    <dgm:pt modelId="{2E795695-DE8E-49E9-849C-65AAAA5CB4D2}" type="sibTrans" cxnId="{3DDD8D70-4644-4483-A0D6-F6EC88BACD3F}">
      <dgm:prSet/>
      <dgm:spPr/>
      <dgm:t>
        <a:bodyPr/>
        <a:lstStyle/>
        <a:p>
          <a:endParaRPr lang="en-US"/>
        </a:p>
      </dgm:t>
    </dgm:pt>
    <dgm:pt modelId="{89D6FE19-D264-4DA9-B446-E73542671862}">
      <dgm:prSet/>
      <dgm:spPr/>
      <dgm:t>
        <a:bodyPr/>
        <a:lstStyle/>
        <a:p>
          <a:r>
            <a:rPr lang="en-US"/>
            <a:t>Maintain good housekeeping</a:t>
          </a:r>
        </a:p>
      </dgm:t>
    </dgm:pt>
    <dgm:pt modelId="{798696D0-270B-4291-8631-1C7BDAF7B564}" type="parTrans" cxnId="{C984EA91-0A66-4C49-B177-2E0816C9FCDF}">
      <dgm:prSet/>
      <dgm:spPr/>
      <dgm:t>
        <a:bodyPr/>
        <a:lstStyle/>
        <a:p>
          <a:endParaRPr lang="en-US"/>
        </a:p>
      </dgm:t>
    </dgm:pt>
    <dgm:pt modelId="{E5FE5C30-0CBA-4F19-9724-3585ABBF74ED}" type="sibTrans" cxnId="{C984EA91-0A66-4C49-B177-2E0816C9FCDF}">
      <dgm:prSet/>
      <dgm:spPr/>
      <dgm:t>
        <a:bodyPr/>
        <a:lstStyle/>
        <a:p>
          <a:endParaRPr lang="en-US"/>
        </a:p>
      </dgm:t>
    </dgm:pt>
    <dgm:pt modelId="{03A1521A-2898-40EC-A798-51DF7C84CCE9}" type="pres">
      <dgm:prSet presAssocID="{11972773-DBF2-4D7D-993F-5FD3EB4AEE45}" presName="root" presStyleCnt="0">
        <dgm:presLayoutVars>
          <dgm:dir/>
          <dgm:resizeHandles val="exact"/>
        </dgm:presLayoutVars>
      </dgm:prSet>
      <dgm:spPr/>
    </dgm:pt>
    <dgm:pt modelId="{7E3BDC1C-09F9-43B5-8753-8225B0CA14C5}" type="pres">
      <dgm:prSet presAssocID="{B586EBA7-4D88-4F75-A080-9A20E0F5AC5D}" presName="compNode" presStyleCnt="0"/>
      <dgm:spPr/>
    </dgm:pt>
    <dgm:pt modelId="{318DCD9A-38F9-4178-8379-0FEF086DF7CA}" type="pres">
      <dgm:prSet presAssocID="{B586EBA7-4D88-4F75-A080-9A20E0F5AC5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E6E2B2B6-2525-4545-9C19-CAFD028D3EE1}" type="pres">
      <dgm:prSet presAssocID="{B586EBA7-4D88-4F75-A080-9A20E0F5AC5D}" presName="spaceRect" presStyleCnt="0"/>
      <dgm:spPr/>
    </dgm:pt>
    <dgm:pt modelId="{28310C0F-E32C-4F50-815F-D27B6F232213}" type="pres">
      <dgm:prSet presAssocID="{B586EBA7-4D88-4F75-A080-9A20E0F5AC5D}" presName="textRect" presStyleLbl="revTx" presStyleIdx="0" presStyleCnt="5">
        <dgm:presLayoutVars>
          <dgm:chMax val="1"/>
          <dgm:chPref val="1"/>
        </dgm:presLayoutVars>
      </dgm:prSet>
      <dgm:spPr/>
    </dgm:pt>
    <dgm:pt modelId="{BC7D5DF4-EF9B-4341-8261-2551F1A268E0}" type="pres">
      <dgm:prSet presAssocID="{A48BA7F9-CBF3-40CF-9619-4FDB96173D94}" presName="sibTrans" presStyleCnt="0"/>
      <dgm:spPr/>
    </dgm:pt>
    <dgm:pt modelId="{F50BA54D-0E49-4809-9321-D9864FF552F0}" type="pres">
      <dgm:prSet presAssocID="{B7A00ADB-F179-4278-997E-F2E45435777F}" presName="compNode" presStyleCnt="0"/>
      <dgm:spPr/>
    </dgm:pt>
    <dgm:pt modelId="{2853EA4B-6938-4723-B7AE-C1BBA0C92AA6}" type="pres">
      <dgm:prSet presAssocID="{B7A00ADB-F179-4278-997E-F2E45435777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it"/>
        </a:ext>
      </dgm:extLst>
    </dgm:pt>
    <dgm:pt modelId="{EAF49BAB-DC09-4C49-A326-4CE0B4F0492A}" type="pres">
      <dgm:prSet presAssocID="{B7A00ADB-F179-4278-997E-F2E45435777F}" presName="spaceRect" presStyleCnt="0"/>
      <dgm:spPr/>
    </dgm:pt>
    <dgm:pt modelId="{C66CF4DD-C22F-4A35-8BBA-60980BAE7494}" type="pres">
      <dgm:prSet presAssocID="{B7A00ADB-F179-4278-997E-F2E45435777F}" presName="textRect" presStyleLbl="revTx" presStyleIdx="1" presStyleCnt="5">
        <dgm:presLayoutVars>
          <dgm:chMax val="1"/>
          <dgm:chPref val="1"/>
        </dgm:presLayoutVars>
      </dgm:prSet>
      <dgm:spPr/>
    </dgm:pt>
    <dgm:pt modelId="{941D59F6-5167-4EA3-9C7A-DBABDF7A608C}" type="pres">
      <dgm:prSet presAssocID="{1F1FB7D2-9F9C-4CA3-B9F4-01B0AAF7A8D3}" presName="sibTrans" presStyleCnt="0"/>
      <dgm:spPr/>
    </dgm:pt>
    <dgm:pt modelId="{41B5E369-FF25-4D39-B8E2-4E36DFCD5CD8}" type="pres">
      <dgm:prSet presAssocID="{72B10B77-04AC-4998-BDDC-EB9F78EB9381}" presName="compNode" presStyleCnt="0"/>
      <dgm:spPr/>
    </dgm:pt>
    <dgm:pt modelId="{E263D929-7BBC-444F-977F-4F9EE03B6512}" type="pres">
      <dgm:prSet presAssocID="{72B10B77-04AC-4998-BDDC-EB9F78EB938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 Hat"/>
        </a:ext>
      </dgm:extLst>
    </dgm:pt>
    <dgm:pt modelId="{C04F2518-868D-4EAF-B09F-E136AF401FD2}" type="pres">
      <dgm:prSet presAssocID="{72B10B77-04AC-4998-BDDC-EB9F78EB9381}" presName="spaceRect" presStyleCnt="0"/>
      <dgm:spPr/>
    </dgm:pt>
    <dgm:pt modelId="{9D477197-E09B-419F-BF89-07EEB5ED4EE0}" type="pres">
      <dgm:prSet presAssocID="{72B10B77-04AC-4998-BDDC-EB9F78EB9381}" presName="textRect" presStyleLbl="revTx" presStyleIdx="2" presStyleCnt="5">
        <dgm:presLayoutVars>
          <dgm:chMax val="1"/>
          <dgm:chPref val="1"/>
        </dgm:presLayoutVars>
      </dgm:prSet>
      <dgm:spPr/>
    </dgm:pt>
    <dgm:pt modelId="{D2D44848-E203-4E00-AB3C-99D4903698B3}" type="pres">
      <dgm:prSet presAssocID="{80132A01-C4D7-4A1C-B6A4-5BC84A66894B}" presName="sibTrans" presStyleCnt="0"/>
      <dgm:spPr/>
    </dgm:pt>
    <dgm:pt modelId="{490FDAC2-F6AD-4EE0-9F3C-5BCD3C0D559D}" type="pres">
      <dgm:prSet presAssocID="{5A008180-6F5D-47FE-B9AF-1576990BE033}" presName="compNode" presStyleCnt="0"/>
      <dgm:spPr/>
    </dgm:pt>
    <dgm:pt modelId="{348DCC6D-CBB9-473A-92AC-52F0E4BE5386}" type="pres">
      <dgm:prSet presAssocID="{5A008180-6F5D-47FE-B9AF-1576990BE03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icycle"/>
        </a:ext>
      </dgm:extLst>
    </dgm:pt>
    <dgm:pt modelId="{9DBB6634-9247-4B49-BBC5-A88146893F65}" type="pres">
      <dgm:prSet presAssocID="{5A008180-6F5D-47FE-B9AF-1576990BE033}" presName="spaceRect" presStyleCnt="0"/>
      <dgm:spPr/>
    </dgm:pt>
    <dgm:pt modelId="{F3DEC46A-F2D2-4643-BB4E-E764312CB1F9}" type="pres">
      <dgm:prSet presAssocID="{5A008180-6F5D-47FE-B9AF-1576990BE033}" presName="textRect" presStyleLbl="revTx" presStyleIdx="3" presStyleCnt="5">
        <dgm:presLayoutVars>
          <dgm:chMax val="1"/>
          <dgm:chPref val="1"/>
        </dgm:presLayoutVars>
      </dgm:prSet>
      <dgm:spPr/>
    </dgm:pt>
    <dgm:pt modelId="{5E354366-2C37-4934-B0C1-1FDE2939B6FF}" type="pres">
      <dgm:prSet presAssocID="{2E795695-DE8E-49E9-849C-65AAAA5CB4D2}" presName="sibTrans" presStyleCnt="0"/>
      <dgm:spPr/>
    </dgm:pt>
    <dgm:pt modelId="{0A3B8DF8-7389-4AF9-BFB3-892EF5591AC9}" type="pres">
      <dgm:prSet presAssocID="{89D6FE19-D264-4DA9-B446-E73542671862}" presName="compNode" presStyleCnt="0"/>
      <dgm:spPr/>
    </dgm:pt>
    <dgm:pt modelId="{C11D0301-57E8-48B2-BB68-E39BEE6EAD60}" type="pres">
      <dgm:prSet presAssocID="{89D6FE19-D264-4DA9-B446-E7354267186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94D60B-4BFC-4A5A-81B7-940A6F09D43C}" type="pres">
      <dgm:prSet presAssocID="{89D6FE19-D264-4DA9-B446-E73542671862}" presName="spaceRect" presStyleCnt="0"/>
      <dgm:spPr/>
    </dgm:pt>
    <dgm:pt modelId="{C5DF4FC5-B61C-47B0-A0D5-F11797ED0B65}" type="pres">
      <dgm:prSet presAssocID="{89D6FE19-D264-4DA9-B446-E7354267186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6630004-4C9F-4F06-AAE5-04D506578E2B}" srcId="{11972773-DBF2-4D7D-993F-5FD3EB4AEE45}" destId="{B7A00ADB-F179-4278-997E-F2E45435777F}" srcOrd="1" destOrd="0" parTransId="{7EA51E5F-AD66-42F6-84AA-3E12C166B126}" sibTransId="{1F1FB7D2-9F9C-4CA3-B9F4-01B0AAF7A8D3}"/>
    <dgm:cxn modelId="{4B486A0B-E4B7-49FC-975E-F9178BB78CFC}" srcId="{11972773-DBF2-4D7D-993F-5FD3EB4AEE45}" destId="{72B10B77-04AC-4998-BDDC-EB9F78EB9381}" srcOrd="2" destOrd="0" parTransId="{008008BC-263C-47D6-BE20-FF717EF8BDAD}" sibTransId="{80132A01-C4D7-4A1C-B6A4-5BC84A66894B}"/>
    <dgm:cxn modelId="{5C4C6F18-96AD-4A11-8306-84EF167F04CF}" type="presOf" srcId="{B586EBA7-4D88-4F75-A080-9A20E0F5AC5D}" destId="{28310C0F-E32C-4F50-815F-D27B6F232213}" srcOrd="0" destOrd="0" presId="urn:microsoft.com/office/officeart/2018/2/layout/IconLabelList"/>
    <dgm:cxn modelId="{27E6A537-7303-4CA0-867A-C1F7DBD984EA}" type="presOf" srcId="{5A008180-6F5D-47FE-B9AF-1576990BE033}" destId="{F3DEC46A-F2D2-4643-BB4E-E764312CB1F9}" srcOrd="0" destOrd="0" presId="urn:microsoft.com/office/officeart/2018/2/layout/IconLabelList"/>
    <dgm:cxn modelId="{3DDD8D70-4644-4483-A0D6-F6EC88BACD3F}" srcId="{11972773-DBF2-4D7D-993F-5FD3EB4AEE45}" destId="{5A008180-6F5D-47FE-B9AF-1576990BE033}" srcOrd="3" destOrd="0" parTransId="{B69EF22E-8A37-4E14-BD5C-0B4F404B7772}" sibTransId="{2E795695-DE8E-49E9-849C-65AAAA5CB4D2}"/>
    <dgm:cxn modelId="{8CB6268D-CD1C-40FC-9CC9-E4410754D9F1}" srcId="{11972773-DBF2-4D7D-993F-5FD3EB4AEE45}" destId="{B586EBA7-4D88-4F75-A080-9A20E0F5AC5D}" srcOrd="0" destOrd="0" parTransId="{83EEFF95-F79B-40F6-902E-A73BE0D29E4B}" sibTransId="{A48BA7F9-CBF3-40CF-9619-4FDB96173D94}"/>
    <dgm:cxn modelId="{C984EA91-0A66-4C49-B177-2E0816C9FCDF}" srcId="{11972773-DBF2-4D7D-993F-5FD3EB4AEE45}" destId="{89D6FE19-D264-4DA9-B446-E73542671862}" srcOrd="4" destOrd="0" parTransId="{798696D0-270B-4291-8631-1C7BDAF7B564}" sibTransId="{E5FE5C30-0CBA-4F19-9724-3585ABBF74ED}"/>
    <dgm:cxn modelId="{205ED99B-57DE-464C-8E10-6E3946786F4D}" type="presOf" srcId="{11972773-DBF2-4D7D-993F-5FD3EB4AEE45}" destId="{03A1521A-2898-40EC-A798-51DF7C84CCE9}" srcOrd="0" destOrd="0" presId="urn:microsoft.com/office/officeart/2018/2/layout/IconLabelList"/>
    <dgm:cxn modelId="{5C125EAE-40B2-4D67-943F-1D8C8C9DAB8D}" type="presOf" srcId="{72B10B77-04AC-4998-BDDC-EB9F78EB9381}" destId="{9D477197-E09B-419F-BF89-07EEB5ED4EE0}" srcOrd="0" destOrd="0" presId="urn:microsoft.com/office/officeart/2018/2/layout/IconLabelList"/>
    <dgm:cxn modelId="{C047F1DA-0CE7-4203-82F7-D83A1F8AEDE9}" type="presOf" srcId="{89D6FE19-D264-4DA9-B446-E73542671862}" destId="{C5DF4FC5-B61C-47B0-A0D5-F11797ED0B65}" srcOrd="0" destOrd="0" presId="urn:microsoft.com/office/officeart/2018/2/layout/IconLabelList"/>
    <dgm:cxn modelId="{3AA1ADE7-B7CD-4EE8-A170-F51FF5503F87}" type="presOf" srcId="{B7A00ADB-F179-4278-997E-F2E45435777F}" destId="{C66CF4DD-C22F-4A35-8BBA-60980BAE7494}" srcOrd="0" destOrd="0" presId="urn:microsoft.com/office/officeart/2018/2/layout/IconLabelList"/>
    <dgm:cxn modelId="{ED1A288E-0D3C-42C0-B9E0-CB8DF3CE333B}" type="presParOf" srcId="{03A1521A-2898-40EC-A798-51DF7C84CCE9}" destId="{7E3BDC1C-09F9-43B5-8753-8225B0CA14C5}" srcOrd="0" destOrd="0" presId="urn:microsoft.com/office/officeart/2018/2/layout/IconLabelList"/>
    <dgm:cxn modelId="{24871F68-3B9E-434E-BCE1-8B2081FADE52}" type="presParOf" srcId="{7E3BDC1C-09F9-43B5-8753-8225B0CA14C5}" destId="{318DCD9A-38F9-4178-8379-0FEF086DF7CA}" srcOrd="0" destOrd="0" presId="urn:microsoft.com/office/officeart/2018/2/layout/IconLabelList"/>
    <dgm:cxn modelId="{18963D37-32C3-4A6A-83B5-6A595E5724BD}" type="presParOf" srcId="{7E3BDC1C-09F9-43B5-8753-8225B0CA14C5}" destId="{E6E2B2B6-2525-4545-9C19-CAFD028D3EE1}" srcOrd="1" destOrd="0" presId="urn:microsoft.com/office/officeart/2018/2/layout/IconLabelList"/>
    <dgm:cxn modelId="{35B7D531-F50D-45C4-8261-494445B90C24}" type="presParOf" srcId="{7E3BDC1C-09F9-43B5-8753-8225B0CA14C5}" destId="{28310C0F-E32C-4F50-815F-D27B6F232213}" srcOrd="2" destOrd="0" presId="urn:microsoft.com/office/officeart/2018/2/layout/IconLabelList"/>
    <dgm:cxn modelId="{D478E7DF-24EB-42B0-AED7-2A608AE722B3}" type="presParOf" srcId="{03A1521A-2898-40EC-A798-51DF7C84CCE9}" destId="{BC7D5DF4-EF9B-4341-8261-2551F1A268E0}" srcOrd="1" destOrd="0" presId="urn:microsoft.com/office/officeart/2018/2/layout/IconLabelList"/>
    <dgm:cxn modelId="{72400FA7-B301-4A3D-A27D-1DF8A7DFDF2B}" type="presParOf" srcId="{03A1521A-2898-40EC-A798-51DF7C84CCE9}" destId="{F50BA54D-0E49-4809-9321-D9864FF552F0}" srcOrd="2" destOrd="0" presId="urn:microsoft.com/office/officeart/2018/2/layout/IconLabelList"/>
    <dgm:cxn modelId="{1E7F1C2F-8F51-4C0E-A11E-993F0DA9C3E8}" type="presParOf" srcId="{F50BA54D-0E49-4809-9321-D9864FF552F0}" destId="{2853EA4B-6938-4723-B7AE-C1BBA0C92AA6}" srcOrd="0" destOrd="0" presId="urn:microsoft.com/office/officeart/2018/2/layout/IconLabelList"/>
    <dgm:cxn modelId="{D1B7311C-8A82-4B64-9AD4-3504CD917B1A}" type="presParOf" srcId="{F50BA54D-0E49-4809-9321-D9864FF552F0}" destId="{EAF49BAB-DC09-4C49-A326-4CE0B4F0492A}" srcOrd="1" destOrd="0" presId="urn:microsoft.com/office/officeart/2018/2/layout/IconLabelList"/>
    <dgm:cxn modelId="{703D1A00-7FBB-4534-97D6-4353C447096B}" type="presParOf" srcId="{F50BA54D-0E49-4809-9321-D9864FF552F0}" destId="{C66CF4DD-C22F-4A35-8BBA-60980BAE7494}" srcOrd="2" destOrd="0" presId="urn:microsoft.com/office/officeart/2018/2/layout/IconLabelList"/>
    <dgm:cxn modelId="{0CB22A22-7C2F-4748-85D4-B50000F57D5C}" type="presParOf" srcId="{03A1521A-2898-40EC-A798-51DF7C84CCE9}" destId="{941D59F6-5167-4EA3-9C7A-DBABDF7A608C}" srcOrd="3" destOrd="0" presId="urn:microsoft.com/office/officeart/2018/2/layout/IconLabelList"/>
    <dgm:cxn modelId="{1687A193-9410-4DB2-9A5C-AF1AFA6D37FA}" type="presParOf" srcId="{03A1521A-2898-40EC-A798-51DF7C84CCE9}" destId="{41B5E369-FF25-4D39-B8E2-4E36DFCD5CD8}" srcOrd="4" destOrd="0" presId="urn:microsoft.com/office/officeart/2018/2/layout/IconLabelList"/>
    <dgm:cxn modelId="{16E17D63-60B3-436B-B966-AF8F6DA5B064}" type="presParOf" srcId="{41B5E369-FF25-4D39-B8E2-4E36DFCD5CD8}" destId="{E263D929-7BBC-444F-977F-4F9EE03B6512}" srcOrd="0" destOrd="0" presId="urn:microsoft.com/office/officeart/2018/2/layout/IconLabelList"/>
    <dgm:cxn modelId="{44569843-5682-4BE8-9FE3-8D3523FE387D}" type="presParOf" srcId="{41B5E369-FF25-4D39-B8E2-4E36DFCD5CD8}" destId="{C04F2518-868D-4EAF-B09F-E136AF401FD2}" srcOrd="1" destOrd="0" presId="urn:microsoft.com/office/officeart/2018/2/layout/IconLabelList"/>
    <dgm:cxn modelId="{C1A5DEF6-CDC3-4363-A702-94E9D626D2F3}" type="presParOf" srcId="{41B5E369-FF25-4D39-B8E2-4E36DFCD5CD8}" destId="{9D477197-E09B-419F-BF89-07EEB5ED4EE0}" srcOrd="2" destOrd="0" presId="urn:microsoft.com/office/officeart/2018/2/layout/IconLabelList"/>
    <dgm:cxn modelId="{143B2EE6-DDA2-4E23-B723-1D1C4A5110B7}" type="presParOf" srcId="{03A1521A-2898-40EC-A798-51DF7C84CCE9}" destId="{D2D44848-E203-4E00-AB3C-99D4903698B3}" srcOrd="5" destOrd="0" presId="urn:microsoft.com/office/officeart/2018/2/layout/IconLabelList"/>
    <dgm:cxn modelId="{5405FDF6-96EA-4185-83E3-5472835F2C91}" type="presParOf" srcId="{03A1521A-2898-40EC-A798-51DF7C84CCE9}" destId="{490FDAC2-F6AD-4EE0-9F3C-5BCD3C0D559D}" srcOrd="6" destOrd="0" presId="urn:microsoft.com/office/officeart/2018/2/layout/IconLabelList"/>
    <dgm:cxn modelId="{877375E3-8DB1-47E8-866B-F64BC562579E}" type="presParOf" srcId="{490FDAC2-F6AD-4EE0-9F3C-5BCD3C0D559D}" destId="{348DCC6D-CBB9-473A-92AC-52F0E4BE5386}" srcOrd="0" destOrd="0" presId="urn:microsoft.com/office/officeart/2018/2/layout/IconLabelList"/>
    <dgm:cxn modelId="{295D2725-EA27-413D-A5B9-40D188FB4BE8}" type="presParOf" srcId="{490FDAC2-F6AD-4EE0-9F3C-5BCD3C0D559D}" destId="{9DBB6634-9247-4B49-BBC5-A88146893F65}" srcOrd="1" destOrd="0" presId="urn:microsoft.com/office/officeart/2018/2/layout/IconLabelList"/>
    <dgm:cxn modelId="{540DE015-DE1E-497C-BFB3-944791417407}" type="presParOf" srcId="{490FDAC2-F6AD-4EE0-9F3C-5BCD3C0D559D}" destId="{F3DEC46A-F2D2-4643-BB4E-E764312CB1F9}" srcOrd="2" destOrd="0" presId="urn:microsoft.com/office/officeart/2018/2/layout/IconLabelList"/>
    <dgm:cxn modelId="{0B123575-C365-4C73-81F8-D392662EA106}" type="presParOf" srcId="{03A1521A-2898-40EC-A798-51DF7C84CCE9}" destId="{5E354366-2C37-4934-B0C1-1FDE2939B6FF}" srcOrd="7" destOrd="0" presId="urn:microsoft.com/office/officeart/2018/2/layout/IconLabelList"/>
    <dgm:cxn modelId="{05942764-2B7D-488D-BC94-0C92B894F097}" type="presParOf" srcId="{03A1521A-2898-40EC-A798-51DF7C84CCE9}" destId="{0A3B8DF8-7389-4AF9-BFB3-892EF5591AC9}" srcOrd="8" destOrd="0" presId="urn:microsoft.com/office/officeart/2018/2/layout/IconLabelList"/>
    <dgm:cxn modelId="{32532BA7-7817-44EB-9E41-BD417B51AAF7}" type="presParOf" srcId="{0A3B8DF8-7389-4AF9-BFB3-892EF5591AC9}" destId="{C11D0301-57E8-48B2-BB68-E39BEE6EAD60}" srcOrd="0" destOrd="0" presId="urn:microsoft.com/office/officeart/2018/2/layout/IconLabelList"/>
    <dgm:cxn modelId="{A8CB1D6A-5821-4FC0-B4E8-AF04ADB7F571}" type="presParOf" srcId="{0A3B8DF8-7389-4AF9-BFB3-892EF5591AC9}" destId="{CC94D60B-4BFC-4A5A-81B7-940A6F09D43C}" srcOrd="1" destOrd="0" presId="urn:microsoft.com/office/officeart/2018/2/layout/IconLabelList"/>
    <dgm:cxn modelId="{F181AB7D-D672-495A-892E-A777754568DC}" type="presParOf" srcId="{0A3B8DF8-7389-4AF9-BFB3-892EF5591AC9}" destId="{C5DF4FC5-B61C-47B0-A0D5-F11797ED0B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706F6-4D33-419C-BB7A-861E986B96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44BE1E3-AF0C-41DB-A95F-55C456834B89}">
      <dgm:prSet/>
      <dgm:spPr/>
      <dgm:t>
        <a:bodyPr/>
        <a:lstStyle/>
        <a:p>
          <a:r>
            <a:rPr lang="en-US"/>
            <a:t>No fighting, horseplay, practical jokes</a:t>
          </a:r>
        </a:p>
      </dgm:t>
    </dgm:pt>
    <dgm:pt modelId="{EABCBFEC-6F4E-4877-8417-31B3709FC885}" type="parTrans" cxnId="{26A48633-20D3-420E-82E0-13E36ABD7B7A}">
      <dgm:prSet/>
      <dgm:spPr/>
      <dgm:t>
        <a:bodyPr/>
        <a:lstStyle/>
        <a:p>
          <a:endParaRPr lang="en-US"/>
        </a:p>
      </dgm:t>
    </dgm:pt>
    <dgm:pt modelId="{D69963B3-CFBF-4883-9599-A5B256D46F15}" type="sibTrans" cxnId="{26A48633-20D3-420E-82E0-13E36ABD7B7A}">
      <dgm:prSet/>
      <dgm:spPr/>
      <dgm:t>
        <a:bodyPr/>
        <a:lstStyle/>
        <a:p>
          <a:endParaRPr lang="en-US"/>
        </a:p>
      </dgm:t>
    </dgm:pt>
    <dgm:pt modelId="{CD1E6B3F-2D32-4168-9014-B3FEDB1CB891}">
      <dgm:prSet/>
      <dgm:spPr/>
      <dgm:t>
        <a:bodyPr/>
        <a:lstStyle/>
        <a:p>
          <a:r>
            <a:rPr lang="en-US"/>
            <a:t>Operate all vehicles and mobile equipment in accordance with rules and highway requirements.</a:t>
          </a:r>
        </a:p>
      </dgm:t>
    </dgm:pt>
    <dgm:pt modelId="{CAF0BDCB-D364-486E-A39A-EA1C4DB03325}" type="parTrans" cxnId="{B58355F6-23AE-45CF-8A86-F3A7CD89A2E5}">
      <dgm:prSet/>
      <dgm:spPr/>
      <dgm:t>
        <a:bodyPr/>
        <a:lstStyle/>
        <a:p>
          <a:endParaRPr lang="en-US"/>
        </a:p>
      </dgm:t>
    </dgm:pt>
    <dgm:pt modelId="{A6868B57-0339-4EF2-83E0-A471F9AAC4EE}" type="sibTrans" cxnId="{B58355F6-23AE-45CF-8A86-F3A7CD89A2E5}">
      <dgm:prSet/>
      <dgm:spPr/>
      <dgm:t>
        <a:bodyPr/>
        <a:lstStyle/>
        <a:p>
          <a:endParaRPr lang="en-US"/>
        </a:p>
      </dgm:t>
    </dgm:pt>
    <dgm:pt modelId="{D905377C-DFD2-48E4-864A-D87F038B9E76}">
      <dgm:prSet/>
      <dgm:spPr/>
      <dgm:t>
        <a:bodyPr/>
        <a:lstStyle/>
        <a:p>
          <a:r>
            <a:rPr lang="en-US"/>
            <a:t>Use tools in good condition, with all guards and safety devices</a:t>
          </a:r>
        </a:p>
      </dgm:t>
    </dgm:pt>
    <dgm:pt modelId="{660A2684-D355-4FF2-944F-677D0021A3F6}" type="parTrans" cxnId="{BF94BE7D-23AB-4D20-AC25-C4CEE315C1C4}">
      <dgm:prSet/>
      <dgm:spPr/>
      <dgm:t>
        <a:bodyPr/>
        <a:lstStyle/>
        <a:p>
          <a:endParaRPr lang="en-US"/>
        </a:p>
      </dgm:t>
    </dgm:pt>
    <dgm:pt modelId="{88B1DCB8-566E-4CFD-94AE-E178A680CEC8}" type="sibTrans" cxnId="{BF94BE7D-23AB-4D20-AC25-C4CEE315C1C4}">
      <dgm:prSet/>
      <dgm:spPr/>
      <dgm:t>
        <a:bodyPr/>
        <a:lstStyle/>
        <a:p>
          <a:endParaRPr lang="en-US"/>
        </a:p>
      </dgm:t>
    </dgm:pt>
    <dgm:pt modelId="{C796850A-10B9-446E-8B4B-3C2D4BE38745}">
      <dgm:prSet/>
      <dgm:spPr/>
      <dgm:t>
        <a:bodyPr/>
        <a:lstStyle/>
        <a:p>
          <a:r>
            <a:rPr lang="en-US"/>
            <a:t>Theft, vandalism or any other abuse or misuse of company property is prohibited</a:t>
          </a:r>
        </a:p>
      </dgm:t>
    </dgm:pt>
    <dgm:pt modelId="{8C22A95E-534A-4953-97A9-86BAFB7B2517}" type="parTrans" cxnId="{93AC6AE2-1889-4CC1-92BB-64738967B03A}">
      <dgm:prSet/>
      <dgm:spPr/>
      <dgm:t>
        <a:bodyPr/>
        <a:lstStyle/>
        <a:p>
          <a:endParaRPr lang="en-US"/>
        </a:p>
      </dgm:t>
    </dgm:pt>
    <dgm:pt modelId="{7F5EAB0C-17A7-40AD-8E6A-E9DB1F147C9C}" type="sibTrans" cxnId="{93AC6AE2-1889-4CC1-92BB-64738967B03A}">
      <dgm:prSet/>
      <dgm:spPr/>
      <dgm:t>
        <a:bodyPr/>
        <a:lstStyle/>
        <a:p>
          <a:endParaRPr lang="en-US"/>
        </a:p>
      </dgm:t>
    </dgm:pt>
    <dgm:pt modelId="{31EFC3F9-BAAC-4BDC-BC8D-68D00DA6B231}" type="pres">
      <dgm:prSet presAssocID="{2EC706F6-4D33-419C-BB7A-861E986B9680}" presName="root" presStyleCnt="0">
        <dgm:presLayoutVars>
          <dgm:dir/>
          <dgm:resizeHandles val="exact"/>
        </dgm:presLayoutVars>
      </dgm:prSet>
      <dgm:spPr/>
    </dgm:pt>
    <dgm:pt modelId="{CCB320EA-9978-468D-A961-4F2F2A44877F}" type="pres">
      <dgm:prSet presAssocID="{744BE1E3-AF0C-41DB-A95F-55C456834B89}" presName="compNode" presStyleCnt="0"/>
      <dgm:spPr/>
    </dgm:pt>
    <dgm:pt modelId="{28BE8E47-3F1F-4B9F-9B0C-0AEB746E97A2}" type="pres">
      <dgm:prSet presAssocID="{744BE1E3-AF0C-41DB-A95F-55C456834B8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A403D266-892A-4F32-8031-19AB56B32CFF}" type="pres">
      <dgm:prSet presAssocID="{744BE1E3-AF0C-41DB-A95F-55C456834B89}" presName="spaceRect" presStyleCnt="0"/>
      <dgm:spPr/>
    </dgm:pt>
    <dgm:pt modelId="{199724A5-6C92-41D9-A6B1-EC300BB1DBD5}" type="pres">
      <dgm:prSet presAssocID="{744BE1E3-AF0C-41DB-A95F-55C456834B89}" presName="textRect" presStyleLbl="revTx" presStyleIdx="0" presStyleCnt="4">
        <dgm:presLayoutVars>
          <dgm:chMax val="1"/>
          <dgm:chPref val="1"/>
        </dgm:presLayoutVars>
      </dgm:prSet>
      <dgm:spPr/>
    </dgm:pt>
    <dgm:pt modelId="{271426F2-510C-468B-A2FD-EE9AF2386B4C}" type="pres">
      <dgm:prSet presAssocID="{D69963B3-CFBF-4883-9599-A5B256D46F15}" presName="sibTrans" presStyleCnt="0"/>
      <dgm:spPr/>
    </dgm:pt>
    <dgm:pt modelId="{FD2E8EE3-789F-42A6-91D9-4860438D820F}" type="pres">
      <dgm:prSet presAssocID="{CD1E6B3F-2D32-4168-9014-B3FEDB1CB891}" presName="compNode" presStyleCnt="0"/>
      <dgm:spPr/>
    </dgm:pt>
    <dgm:pt modelId="{A7959ADA-35BE-4A4F-99C2-A2F26912A185}" type="pres">
      <dgm:prSet presAssocID="{CD1E6B3F-2D32-4168-9014-B3FEDB1CB8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273381EB-39EA-454A-8A93-B8D2F0A98C3A}" type="pres">
      <dgm:prSet presAssocID="{CD1E6B3F-2D32-4168-9014-B3FEDB1CB891}" presName="spaceRect" presStyleCnt="0"/>
      <dgm:spPr/>
    </dgm:pt>
    <dgm:pt modelId="{001F7E10-816E-4D62-8A90-5CF6D0B411CF}" type="pres">
      <dgm:prSet presAssocID="{CD1E6B3F-2D32-4168-9014-B3FEDB1CB891}" presName="textRect" presStyleLbl="revTx" presStyleIdx="1" presStyleCnt="4">
        <dgm:presLayoutVars>
          <dgm:chMax val="1"/>
          <dgm:chPref val="1"/>
        </dgm:presLayoutVars>
      </dgm:prSet>
      <dgm:spPr/>
    </dgm:pt>
    <dgm:pt modelId="{6E4AC00D-9460-4629-9B43-BFAAC31944CB}" type="pres">
      <dgm:prSet presAssocID="{A6868B57-0339-4EF2-83E0-A471F9AAC4EE}" presName="sibTrans" presStyleCnt="0"/>
      <dgm:spPr/>
    </dgm:pt>
    <dgm:pt modelId="{67FEC13F-39A4-444A-B14B-22A2CAC4EE97}" type="pres">
      <dgm:prSet presAssocID="{D905377C-DFD2-48E4-864A-D87F038B9E76}" presName="compNode" presStyleCnt="0"/>
      <dgm:spPr/>
    </dgm:pt>
    <dgm:pt modelId="{C56AE229-505F-4FBC-B882-ACD24902C23C}" type="pres">
      <dgm:prSet presAssocID="{D905377C-DFD2-48E4-864A-D87F038B9E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AD9BBC6E-CAB3-44C5-8FB8-10E6706632F3}" type="pres">
      <dgm:prSet presAssocID="{D905377C-DFD2-48E4-864A-D87F038B9E76}" presName="spaceRect" presStyleCnt="0"/>
      <dgm:spPr/>
    </dgm:pt>
    <dgm:pt modelId="{36A28828-D0E3-4464-B215-69FD429B71BB}" type="pres">
      <dgm:prSet presAssocID="{D905377C-DFD2-48E4-864A-D87F038B9E76}" presName="textRect" presStyleLbl="revTx" presStyleIdx="2" presStyleCnt="4">
        <dgm:presLayoutVars>
          <dgm:chMax val="1"/>
          <dgm:chPref val="1"/>
        </dgm:presLayoutVars>
      </dgm:prSet>
      <dgm:spPr/>
    </dgm:pt>
    <dgm:pt modelId="{E9D7B3EE-EA82-4C1F-9E71-813788C6EB05}" type="pres">
      <dgm:prSet presAssocID="{88B1DCB8-566E-4CFD-94AE-E178A680CEC8}" presName="sibTrans" presStyleCnt="0"/>
      <dgm:spPr/>
    </dgm:pt>
    <dgm:pt modelId="{979C1A36-26AA-4834-A55B-53B6974D7C36}" type="pres">
      <dgm:prSet presAssocID="{C796850A-10B9-446E-8B4B-3C2D4BE38745}" presName="compNode" presStyleCnt="0"/>
      <dgm:spPr/>
    </dgm:pt>
    <dgm:pt modelId="{6DE38B45-173E-4472-8CAB-7549E8B5E6E3}" type="pres">
      <dgm:prSet presAssocID="{C796850A-10B9-446E-8B4B-3C2D4BE387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068060AE-4D22-41CE-B4F4-5860F03AF65B}" type="pres">
      <dgm:prSet presAssocID="{C796850A-10B9-446E-8B4B-3C2D4BE38745}" presName="spaceRect" presStyleCnt="0"/>
      <dgm:spPr/>
    </dgm:pt>
    <dgm:pt modelId="{C07E4EFC-EC79-4706-865C-397D5D21B9E3}" type="pres">
      <dgm:prSet presAssocID="{C796850A-10B9-446E-8B4B-3C2D4BE3874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37F0E08-BBB9-4B37-8023-D0DF5CCEBBE1}" type="presOf" srcId="{744BE1E3-AF0C-41DB-A95F-55C456834B89}" destId="{199724A5-6C92-41D9-A6B1-EC300BB1DBD5}" srcOrd="0" destOrd="0" presId="urn:microsoft.com/office/officeart/2018/2/layout/IconLabelList"/>
    <dgm:cxn modelId="{219D380E-8545-4987-A128-FCB841BDAD9B}" type="presOf" srcId="{D905377C-DFD2-48E4-864A-D87F038B9E76}" destId="{36A28828-D0E3-4464-B215-69FD429B71BB}" srcOrd="0" destOrd="0" presId="urn:microsoft.com/office/officeart/2018/2/layout/IconLabelList"/>
    <dgm:cxn modelId="{26A48633-20D3-420E-82E0-13E36ABD7B7A}" srcId="{2EC706F6-4D33-419C-BB7A-861E986B9680}" destId="{744BE1E3-AF0C-41DB-A95F-55C456834B89}" srcOrd="0" destOrd="0" parTransId="{EABCBFEC-6F4E-4877-8417-31B3709FC885}" sibTransId="{D69963B3-CFBF-4883-9599-A5B256D46F15}"/>
    <dgm:cxn modelId="{6076B03C-8AA7-4C5B-B886-01733A1205D9}" type="presOf" srcId="{C796850A-10B9-446E-8B4B-3C2D4BE38745}" destId="{C07E4EFC-EC79-4706-865C-397D5D21B9E3}" srcOrd="0" destOrd="0" presId="urn:microsoft.com/office/officeart/2018/2/layout/IconLabelList"/>
    <dgm:cxn modelId="{BF94BE7D-23AB-4D20-AC25-C4CEE315C1C4}" srcId="{2EC706F6-4D33-419C-BB7A-861E986B9680}" destId="{D905377C-DFD2-48E4-864A-D87F038B9E76}" srcOrd="2" destOrd="0" parTransId="{660A2684-D355-4FF2-944F-677D0021A3F6}" sibTransId="{88B1DCB8-566E-4CFD-94AE-E178A680CEC8}"/>
    <dgm:cxn modelId="{370536D4-0530-43D5-BFEB-C820193356CA}" type="presOf" srcId="{CD1E6B3F-2D32-4168-9014-B3FEDB1CB891}" destId="{001F7E10-816E-4D62-8A90-5CF6D0B411CF}" srcOrd="0" destOrd="0" presId="urn:microsoft.com/office/officeart/2018/2/layout/IconLabelList"/>
    <dgm:cxn modelId="{D644E2DF-A01C-4F92-8BC2-D36194E6600B}" type="presOf" srcId="{2EC706F6-4D33-419C-BB7A-861E986B9680}" destId="{31EFC3F9-BAAC-4BDC-BC8D-68D00DA6B231}" srcOrd="0" destOrd="0" presId="urn:microsoft.com/office/officeart/2018/2/layout/IconLabelList"/>
    <dgm:cxn modelId="{93AC6AE2-1889-4CC1-92BB-64738967B03A}" srcId="{2EC706F6-4D33-419C-BB7A-861E986B9680}" destId="{C796850A-10B9-446E-8B4B-3C2D4BE38745}" srcOrd="3" destOrd="0" parTransId="{8C22A95E-534A-4953-97A9-86BAFB7B2517}" sibTransId="{7F5EAB0C-17A7-40AD-8E6A-E9DB1F147C9C}"/>
    <dgm:cxn modelId="{B58355F6-23AE-45CF-8A86-F3A7CD89A2E5}" srcId="{2EC706F6-4D33-419C-BB7A-861E986B9680}" destId="{CD1E6B3F-2D32-4168-9014-B3FEDB1CB891}" srcOrd="1" destOrd="0" parTransId="{CAF0BDCB-D364-486E-A39A-EA1C4DB03325}" sibTransId="{A6868B57-0339-4EF2-83E0-A471F9AAC4EE}"/>
    <dgm:cxn modelId="{5F181F30-B7BE-42F4-BD6D-47C051630D87}" type="presParOf" srcId="{31EFC3F9-BAAC-4BDC-BC8D-68D00DA6B231}" destId="{CCB320EA-9978-468D-A961-4F2F2A44877F}" srcOrd="0" destOrd="0" presId="urn:microsoft.com/office/officeart/2018/2/layout/IconLabelList"/>
    <dgm:cxn modelId="{8BA72B99-E4E7-4796-80DD-E344AB0F1B50}" type="presParOf" srcId="{CCB320EA-9978-468D-A961-4F2F2A44877F}" destId="{28BE8E47-3F1F-4B9F-9B0C-0AEB746E97A2}" srcOrd="0" destOrd="0" presId="urn:microsoft.com/office/officeart/2018/2/layout/IconLabelList"/>
    <dgm:cxn modelId="{043DDEAA-1513-4B13-B187-C678F9E49157}" type="presParOf" srcId="{CCB320EA-9978-468D-A961-4F2F2A44877F}" destId="{A403D266-892A-4F32-8031-19AB56B32CFF}" srcOrd="1" destOrd="0" presId="urn:microsoft.com/office/officeart/2018/2/layout/IconLabelList"/>
    <dgm:cxn modelId="{83377017-F9F2-4D04-A6AE-052DB0472362}" type="presParOf" srcId="{CCB320EA-9978-468D-A961-4F2F2A44877F}" destId="{199724A5-6C92-41D9-A6B1-EC300BB1DBD5}" srcOrd="2" destOrd="0" presId="urn:microsoft.com/office/officeart/2018/2/layout/IconLabelList"/>
    <dgm:cxn modelId="{9F87FDB3-9BCF-4B93-91F3-BF7164F1E842}" type="presParOf" srcId="{31EFC3F9-BAAC-4BDC-BC8D-68D00DA6B231}" destId="{271426F2-510C-468B-A2FD-EE9AF2386B4C}" srcOrd="1" destOrd="0" presId="urn:microsoft.com/office/officeart/2018/2/layout/IconLabelList"/>
    <dgm:cxn modelId="{4AEA6DD4-EA8A-4ACB-A1E2-ADA7642C1E26}" type="presParOf" srcId="{31EFC3F9-BAAC-4BDC-BC8D-68D00DA6B231}" destId="{FD2E8EE3-789F-42A6-91D9-4860438D820F}" srcOrd="2" destOrd="0" presId="urn:microsoft.com/office/officeart/2018/2/layout/IconLabelList"/>
    <dgm:cxn modelId="{64F11BAB-52ED-4A4F-9CF1-FDA649D2FD89}" type="presParOf" srcId="{FD2E8EE3-789F-42A6-91D9-4860438D820F}" destId="{A7959ADA-35BE-4A4F-99C2-A2F26912A185}" srcOrd="0" destOrd="0" presId="urn:microsoft.com/office/officeart/2018/2/layout/IconLabelList"/>
    <dgm:cxn modelId="{F43921D8-987A-417F-8B24-6940D52B7C9C}" type="presParOf" srcId="{FD2E8EE3-789F-42A6-91D9-4860438D820F}" destId="{273381EB-39EA-454A-8A93-B8D2F0A98C3A}" srcOrd="1" destOrd="0" presId="urn:microsoft.com/office/officeart/2018/2/layout/IconLabelList"/>
    <dgm:cxn modelId="{A64C5BE6-2A01-4D1E-8B85-C638D69E5171}" type="presParOf" srcId="{FD2E8EE3-789F-42A6-91D9-4860438D820F}" destId="{001F7E10-816E-4D62-8A90-5CF6D0B411CF}" srcOrd="2" destOrd="0" presId="urn:microsoft.com/office/officeart/2018/2/layout/IconLabelList"/>
    <dgm:cxn modelId="{86A09780-44A9-4347-B948-5268D019A3B0}" type="presParOf" srcId="{31EFC3F9-BAAC-4BDC-BC8D-68D00DA6B231}" destId="{6E4AC00D-9460-4629-9B43-BFAAC31944CB}" srcOrd="3" destOrd="0" presId="urn:microsoft.com/office/officeart/2018/2/layout/IconLabelList"/>
    <dgm:cxn modelId="{4A534FA3-2864-4DF6-AC5C-059FD29CAD67}" type="presParOf" srcId="{31EFC3F9-BAAC-4BDC-BC8D-68D00DA6B231}" destId="{67FEC13F-39A4-444A-B14B-22A2CAC4EE97}" srcOrd="4" destOrd="0" presId="urn:microsoft.com/office/officeart/2018/2/layout/IconLabelList"/>
    <dgm:cxn modelId="{CCEE0DC5-FEAF-42E9-8B55-7BADD875A1AE}" type="presParOf" srcId="{67FEC13F-39A4-444A-B14B-22A2CAC4EE97}" destId="{C56AE229-505F-4FBC-B882-ACD24902C23C}" srcOrd="0" destOrd="0" presId="urn:microsoft.com/office/officeart/2018/2/layout/IconLabelList"/>
    <dgm:cxn modelId="{7D86F236-0096-4521-ABD6-36BB988D4BCF}" type="presParOf" srcId="{67FEC13F-39A4-444A-B14B-22A2CAC4EE97}" destId="{AD9BBC6E-CAB3-44C5-8FB8-10E6706632F3}" srcOrd="1" destOrd="0" presId="urn:microsoft.com/office/officeart/2018/2/layout/IconLabelList"/>
    <dgm:cxn modelId="{D6DEAAB8-F194-4AD3-8397-A411C615F1C8}" type="presParOf" srcId="{67FEC13F-39A4-444A-B14B-22A2CAC4EE97}" destId="{36A28828-D0E3-4464-B215-69FD429B71BB}" srcOrd="2" destOrd="0" presId="urn:microsoft.com/office/officeart/2018/2/layout/IconLabelList"/>
    <dgm:cxn modelId="{C52AD667-1864-48B2-A37F-476774F79A05}" type="presParOf" srcId="{31EFC3F9-BAAC-4BDC-BC8D-68D00DA6B231}" destId="{E9D7B3EE-EA82-4C1F-9E71-813788C6EB05}" srcOrd="5" destOrd="0" presId="urn:microsoft.com/office/officeart/2018/2/layout/IconLabelList"/>
    <dgm:cxn modelId="{9CE43049-4A55-4977-93A4-13348C74D218}" type="presParOf" srcId="{31EFC3F9-BAAC-4BDC-BC8D-68D00DA6B231}" destId="{979C1A36-26AA-4834-A55B-53B6974D7C36}" srcOrd="6" destOrd="0" presId="urn:microsoft.com/office/officeart/2018/2/layout/IconLabelList"/>
    <dgm:cxn modelId="{ECEEF37B-5977-4B1B-9A84-B918D27F8E69}" type="presParOf" srcId="{979C1A36-26AA-4834-A55B-53B6974D7C36}" destId="{6DE38B45-173E-4472-8CAB-7549E8B5E6E3}" srcOrd="0" destOrd="0" presId="urn:microsoft.com/office/officeart/2018/2/layout/IconLabelList"/>
    <dgm:cxn modelId="{090B19E3-10E3-4240-920C-74B91A06AC9E}" type="presParOf" srcId="{979C1A36-26AA-4834-A55B-53B6974D7C36}" destId="{068060AE-4D22-41CE-B4F4-5860F03AF65B}" srcOrd="1" destOrd="0" presId="urn:microsoft.com/office/officeart/2018/2/layout/IconLabelList"/>
    <dgm:cxn modelId="{DC3AE1D5-5076-489A-B36B-EFFD297F9CD0}" type="presParOf" srcId="{979C1A36-26AA-4834-A55B-53B6974D7C36}" destId="{C07E4EFC-EC79-4706-865C-397D5D21B9E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6B2457-EE18-45DC-BF6F-5F2426E262C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B2FBC293-223A-41AC-A711-FAC760C5D2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aware of your environment and the hazards that are present. </a:t>
          </a:r>
        </a:p>
      </dgm:t>
    </dgm:pt>
    <dgm:pt modelId="{EA984FF1-1202-47AC-9118-ED989EC39EAA}" type="parTrans" cxnId="{B5B57DFB-61D0-4067-B18A-21F1D7457B58}">
      <dgm:prSet/>
      <dgm:spPr/>
      <dgm:t>
        <a:bodyPr/>
        <a:lstStyle/>
        <a:p>
          <a:endParaRPr lang="en-US"/>
        </a:p>
      </dgm:t>
    </dgm:pt>
    <dgm:pt modelId="{AA281ABF-8220-4F3F-90EA-D6303575E954}" type="sibTrans" cxnId="{B5B57DFB-61D0-4067-B18A-21F1D7457B58}">
      <dgm:prSet/>
      <dgm:spPr/>
      <dgm:t>
        <a:bodyPr/>
        <a:lstStyle/>
        <a:p>
          <a:endParaRPr lang="en-US"/>
        </a:p>
      </dgm:t>
    </dgm:pt>
    <dgm:pt modelId="{F84DAADE-4292-408B-82D9-6A47552D2F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 a site hazard assessment before beginning work each site or shift. </a:t>
          </a:r>
        </a:p>
      </dgm:t>
    </dgm:pt>
    <dgm:pt modelId="{0FEF9532-4150-4E50-99D6-EDBAB3D87EC1}" type="parTrans" cxnId="{F9AD5CC1-9424-4041-A6DF-1CDBDF51B139}">
      <dgm:prSet/>
      <dgm:spPr/>
      <dgm:t>
        <a:bodyPr/>
        <a:lstStyle/>
        <a:p>
          <a:endParaRPr lang="en-US"/>
        </a:p>
      </dgm:t>
    </dgm:pt>
    <dgm:pt modelId="{B106E67A-279D-40CC-AA39-71CDF4BAB793}" type="sibTrans" cxnId="{F9AD5CC1-9424-4041-A6DF-1CDBDF51B139}">
      <dgm:prSet/>
      <dgm:spPr/>
      <dgm:t>
        <a:bodyPr/>
        <a:lstStyle/>
        <a:p>
          <a:endParaRPr lang="en-US"/>
        </a:p>
      </dgm:t>
    </dgm:pt>
    <dgm:pt modelId="{F58E8B49-8235-4AE8-8A3B-CFB205A88BBD}" type="pres">
      <dgm:prSet presAssocID="{6D6B2457-EE18-45DC-BF6F-5F2426E262CF}" presName="root" presStyleCnt="0">
        <dgm:presLayoutVars>
          <dgm:dir/>
          <dgm:resizeHandles val="exact"/>
        </dgm:presLayoutVars>
      </dgm:prSet>
      <dgm:spPr/>
    </dgm:pt>
    <dgm:pt modelId="{58670F9A-E532-4716-A1AB-4B26982976C1}" type="pres">
      <dgm:prSet presAssocID="{B2FBC293-223A-41AC-A711-FAC760C5D2E4}" presName="compNode" presStyleCnt="0"/>
      <dgm:spPr/>
    </dgm:pt>
    <dgm:pt modelId="{48EA0C3F-33B6-4705-AB71-2DAE4BDF5C93}" type="pres">
      <dgm:prSet presAssocID="{B2FBC293-223A-41AC-A711-FAC760C5D2E4}" presName="bgRect" presStyleLbl="bgShp" presStyleIdx="0" presStyleCnt="2"/>
      <dgm:spPr/>
    </dgm:pt>
    <dgm:pt modelId="{4D4B9596-7BEF-41BE-9834-04EB6CA88413}" type="pres">
      <dgm:prSet presAssocID="{B2FBC293-223A-41AC-A711-FAC760C5D2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-Hazard"/>
        </a:ext>
      </dgm:extLst>
    </dgm:pt>
    <dgm:pt modelId="{0CB34EB1-A388-4B75-9C4A-6D78AE03E526}" type="pres">
      <dgm:prSet presAssocID="{B2FBC293-223A-41AC-A711-FAC760C5D2E4}" presName="spaceRect" presStyleCnt="0"/>
      <dgm:spPr/>
    </dgm:pt>
    <dgm:pt modelId="{9BE37D45-54EB-45E1-834D-50AFC9946051}" type="pres">
      <dgm:prSet presAssocID="{B2FBC293-223A-41AC-A711-FAC760C5D2E4}" presName="parTx" presStyleLbl="revTx" presStyleIdx="0" presStyleCnt="2">
        <dgm:presLayoutVars>
          <dgm:chMax val="0"/>
          <dgm:chPref val="0"/>
        </dgm:presLayoutVars>
      </dgm:prSet>
      <dgm:spPr/>
    </dgm:pt>
    <dgm:pt modelId="{D3ECDE77-77C6-4055-8978-E336CCC6E6D1}" type="pres">
      <dgm:prSet presAssocID="{AA281ABF-8220-4F3F-90EA-D6303575E954}" presName="sibTrans" presStyleCnt="0"/>
      <dgm:spPr/>
    </dgm:pt>
    <dgm:pt modelId="{E75E2652-711C-491E-BAC8-E641E5CE5470}" type="pres">
      <dgm:prSet presAssocID="{F84DAADE-4292-408B-82D9-6A47552D2F2E}" presName="compNode" presStyleCnt="0"/>
      <dgm:spPr/>
    </dgm:pt>
    <dgm:pt modelId="{6B2618AF-4A3E-4DF8-B558-B87C331C4C4F}" type="pres">
      <dgm:prSet presAssocID="{F84DAADE-4292-408B-82D9-6A47552D2F2E}" presName="bgRect" presStyleLbl="bgShp" presStyleIdx="1" presStyleCnt="2"/>
      <dgm:spPr/>
    </dgm:pt>
    <dgm:pt modelId="{C0C74267-78B9-4E5A-8504-B7CA96B2E4E9}" type="pres">
      <dgm:prSet presAssocID="{F84DAADE-4292-408B-82D9-6A47552D2F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ippery"/>
        </a:ext>
      </dgm:extLst>
    </dgm:pt>
    <dgm:pt modelId="{D821961F-FF27-4C6C-8133-14786B7D0D33}" type="pres">
      <dgm:prSet presAssocID="{F84DAADE-4292-408B-82D9-6A47552D2F2E}" presName="spaceRect" presStyleCnt="0"/>
      <dgm:spPr/>
    </dgm:pt>
    <dgm:pt modelId="{C806F221-4530-413C-889F-A8BD10770FA9}" type="pres">
      <dgm:prSet presAssocID="{F84DAADE-4292-408B-82D9-6A47552D2F2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74A5613-5343-4EC6-8847-D16A577018A7}" type="presOf" srcId="{F84DAADE-4292-408B-82D9-6A47552D2F2E}" destId="{C806F221-4530-413C-889F-A8BD10770FA9}" srcOrd="0" destOrd="0" presId="urn:microsoft.com/office/officeart/2018/2/layout/IconVerticalSolidList"/>
    <dgm:cxn modelId="{41E16B66-889D-4383-9C2F-E84F42A25274}" type="presOf" srcId="{6D6B2457-EE18-45DC-BF6F-5F2426E262CF}" destId="{F58E8B49-8235-4AE8-8A3B-CFB205A88BBD}" srcOrd="0" destOrd="0" presId="urn:microsoft.com/office/officeart/2018/2/layout/IconVerticalSolidList"/>
    <dgm:cxn modelId="{F9AD5CC1-9424-4041-A6DF-1CDBDF51B139}" srcId="{6D6B2457-EE18-45DC-BF6F-5F2426E262CF}" destId="{F84DAADE-4292-408B-82D9-6A47552D2F2E}" srcOrd="1" destOrd="0" parTransId="{0FEF9532-4150-4E50-99D6-EDBAB3D87EC1}" sibTransId="{B106E67A-279D-40CC-AA39-71CDF4BAB793}"/>
    <dgm:cxn modelId="{424F5ADC-C60E-424D-A971-FECEC6345461}" type="presOf" srcId="{B2FBC293-223A-41AC-A711-FAC760C5D2E4}" destId="{9BE37D45-54EB-45E1-834D-50AFC9946051}" srcOrd="0" destOrd="0" presId="urn:microsoft.com/office/officeart/2018/2/layout/IconVerticalSolidList"/>
    <dgm:cxn modelId="{B5B57DFB-61D0-4067-B18A-21F1D7457B58}" srcId="{6D6B2457-EE18-45DC-BF6F-5F2426E262CF}" destId="{B2FBC293-223A-41AC-A711-FAC760C5D2E4}" srcOrd="0" destOrd="0" parTransId="{EA984FF1-1202-47AC-9118-ED989EC39EAA}" sibTransId="{AA281ABF-8220-4F3F-90EA-D6303575E954}"/>
    <dgm:cxn modelId="{7B0D6D01-728F-4065-99C4-FFE67682895D}" type="presParOf" srcId="{F58E8B49-8235-4AE8-8A3B-CFB205A88BBD}" destId="{58670F9A-E532-4716-A1AB-4B26982976C1}" srcOrd="0" destOrd="0" presId="urn:microsoft.com/office/officeart/2018/2/layout/IconVerticalSolidList"/>
    <dgm:cxn modelId="{DE32AC48-592D-47AE-84EB-94B2D4B3AE48}" type="presParOf" srcId="{58670F9A-E532-4716-A1AB-4B26982976C1}" destId="{48EA0C3F-33B6-4705-AB71-2DAE4BDF5C93}" srcOrd="0" destOrd="0" presId="urn:microsoft.com/office/officeart/2018/2/layout/IconVerticalSolidList"/>
    <dgm:cxn modelId="{81EF7395-7BE2-4309-B0B0-323CEC984E8A}" type="presParOf" srcId="{58670F9A-E532-4716-A1AB-4B26982976C1}" destId="{4D4B9596-7BEF-41BE-9834-04EB6CA88413}" srcOrd="1" destOrd="0" presId="urn:microsoft.com/office/officeart/2018/2/layout/IconVerticalSolidList"/>
    <dgm:cxn modelId="{6E4BDA45-B402-4801-B123-EFF151047F93}" type="presParOf" srcId="{58670F9A-E532-4716-A1AB-4B26982976C1}" destId="{0CB34EB1-A388-4B75-9C4A-6D78AE03E526}" srcOrd="2" destOrd="0" presId="urn:microsoft.com/office/officeart/2018/2/layout/IconVerticalSolidList"/>
    <dgm:cxn modelId="{BD886227-08BE-424A-8C2E-BA5B2A5FB4E9}" type="presParOf" srcId="{58670F9A-E532-4716-A1AB-4B26982976C1}" destId="{9BE37D45-54EB-45E1-834D-50AFC9946051}" srcOrd="3" destOrd="0" presId="urn:microsoft.com/office/officeart/2018/2/layout/IconVerticalSolidList"/>
    <dgm:cxn modelId="{A901BB77-FE20-4F69-A50A-718A37320621}" type="presParOf" srcId="{F58E8B49-8235-4AE8-8A3B-CFB205A88BBD}" destId="{D3ECDE77-77C6-4055-8978-E336CCC6E6D1}" srcOrd="1" destOrd="0" presId="urn:microsoft.com/office/officeart/2018/2/layout/IconVerticalSolidList"/>
    <dgm:cxn modelId="{66A5A56C-56C6-449E-B376-ED47A51A3118}" type="presParOf" srcId="{F58E8B49-8235-4AE8-8A3B-CFB205A88BBD}" destId="{E75E2652-711C-491E-BAC8-E641E5CE5470}" srcOrd="2" destOrd="0" presId="urn:microsoft.com/office/officeart/2018/2/layout/IconVerticalSolidList"/>
    <dgm:cxn modelId="{277FBCD6-27C9-4D64-A0E1-2C51B5AD476F}" type="presParOf" srcId="{E75E2652-711C-491E-BAC8-E641E5CE5470}" destId="{6B2618AF-4A3E-4DF8-B558-B87C331C4C4F}" srcOrd="0" destOrd="0" presId="urn:microsoft.com/office/officeart/2018/2/layout/IconVerticalSolidList"/>
    <dgm:cxn modelId="{D138C465-B556-4972-ADEB-D376460FD809}" type="presParOf" srcId="{E75E2652-711C-491E-BAC8-E641E5CE5470}" destId="{C0C74267-78B9-4E5A-8504-B7CA96B2E4E9}" srcOrd="1" destOrd="0" presId="urn:microsoft.com/office/officeart/2018/2/layout/IconVerticalSolidList"/>
    <dgm:cxn modelId="{FA6C7A48-4D89-4AD9-9C61-9B49F80E841E}" type="presParOf" srcId="{E75E2652-711C-491E-BAC8-E641E5CE5470}" destId="{D821961F-FF27-4C6C-8133-14786B7D0D33}" srcOrd="2" destOrd="0" presId="urn:microsoft.com/office/officeart/2018/2/layout/IconVerticalSolidList"/>
    <dgm:cxn modelId="{AD25D018-9B99-4782-839F-E4F2F80C5CA3}" type="presParOf" srcId="{E75E2652-711C-491E-BAC8-E641E5CE5470}" destId="{C806F221-4530-413C-889F-A8BD10770F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DFE220-FF61-436C-BCD7-EB4CEB5EC3FB}" type="doc">
      <dgm:prSet loTypeId="urn:microsoft.com/office/officeart/2005/8/layout/pyramid1" loCatId="pyramid" qsTypeId="urn:microsoft.com/office/officeart/2005/8/quickstyle/simple1" qsCatId="simple" csTypeId="urn:microsoft.com/office/officeart/2005/8/colors/accent5_2" csCatId="accent5" phldr="1"/>
      <dgm:spPr/>
    </dgm:pt>
    <dgm:pt modelId="{94DFE5FC-FD40-4E5B-A01F-1BC982509A7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 Serious Injury or Death</a:t>
          </a:r>
        </a:p>
      </dgm:t>
    </dgm:pt>
    <dgm:pt modelId="{1BCA132C-F975-4F7B-992A-51F6AD722568}" type="parTrans" cxnId="{2A81A5B8-9756-4279-B139-93929B108049}">
      <dgm:prSet/>
      <dgm:spPr/>
      <dgm:t>
        <a:bodyPr/>
        <a:lstStyle/>
        <a:p>
          <a:endParaRPr lang="en-US"/>
        </a:p>
      </dgm:t>
    </dgm:pt>
    <dgm:pt modelId="{0C7D2546-D6D9-410D-A658-AFCBBA0BC028}" type="sibTrans" cxnId="{2A81A5B8-9756-4279-B139-93929B1080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66D78D-CA4B-46B2-A9F9-E3D0088756B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10 Injuries (Health care or lost time)</a:t>
          </a:r>
        </a:p>
      </dgm:t>
    </dgm:pt>
    <dgm:pt modelId="{589A6EE7-95AC-4A1B-B644-1773B23A34BD}" type="parTrans" cxnId="{1F7BD720-1ECB-42DB-9E95-7C85C0610C9A}">
      <dgm:prSet/>
      <dgm:spPr/>
      <dgm:t>
        <a:bodyPr/>
        <a:lstStyle/>
        <a:p>
          <a:endParaRPr lang="en-US"/>
        </a:p>
      </dgm:t>
    </dgm:pt>
    <dgm:pt modelId="{73B67CB3-3F4B-454C-BE7F-81DED71553C5}" type="sibTrans" cxnId="{1F7BD720-1ECB-42DB-9E95-7C85C0610C9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C05181-C1E2-458A-B109-7B33D71D282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30 Minor Injuries (First aid but no time lost)</a:t>
          </a:r>
        </a:p>
      </dgm:t>
    </dgm:pt>
    <dgm:pt modelId="{0F00B20A-ADEA-4CDF-9A54-66ADCE253148}" type="parTrans" cxnId="{7D380101-A0ED-42C0-AFC5-7DA0E401631B}">
      <dgm:prSet/>
      <dgm:spPr/>
      <dgm:t>
        <a:bodyPr/>
        <a:lstStyle/>
        <a:p>
          <a:endParaRPr lang="en-US"/>
        </a:p>
      </dgm:t>
    </dgm:pt>
    <dgm:pt modelId="{64590D13-FEA3-4E59-8EDF-DE086157F8A7}" type="sibTrans" cxnId="{7D380101-A0ED-42C0-AFC5-7DA0E401631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F92F53-77B8-4050-BCF8-4AA01059F4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600 Near Misses</a:t>
          </a:r>
        </a:p>
        <a:p>
          <a:endParaRPr lang="en-US"/>
        </a:p>
      </dgm:t>
    </dgm:pt>
    <dgm:pt modelId="{554C0D17-43E9-420D-ACC8-5900D5816988}" type="parTrans" cxnId="{456A23AB-DCA1-484F-AD78-D60898A7DBDB}">
      <dgm:prSet/>
      <dgm:spPr/>
      <dgm:t>
        <a:bodyPr/>
        <a:lstStyle/>
        <a:p>
          <a:endParaRPr lang="en-US"/>
        </a:p>
      </dgm:t>
    </dgm:pt>
    <dgm:pt modelId="{C162009F-F8DA-4ED8-AA97-BD921D0C3282}" type="sibTrans" cxnId="{456A23AB-DCA1-484F-AD78-D60898A7DBDB}">
      <dgm:prSet/>
      <dgm:spPr/>
      <dgm:t>
        <a:bodyPr/>
        <a:lstStyle/>
        <a:p>
          <a:endParaRPr lang="en-US"/>
        </a:p>
      </dgm:t>
    </dgm:pt>
    <dgm:pt modelId="{C0B09B76-EE5B-43C6-A2E2-7808C45AAB6F}" type="pres">
      <dgm:prSet presAssocID="{4FDFE220-FF61-436C-BCD7-EB4CEB5EC3FB}" presName="Name0" presStyleCnt="0">
        <dgm:presLayoutVars>
          <dgm:dir/>
          <dgm:animLvl val="lvl"/>
          <dgm:resizeHandles val="exact"/>
        </dgm:presLayoutVars>
      </dgm:prSet>
      <dgm:spPr/>
    </dgm:pt>
    <dgm:pt modelId="{F067E2EE-523E-4CD2-9404-551C8FBD8F60}" type="pres">
      <dgm:prSet presAssocID="{94DFE5FC-FD40-4E5B-A01F-1BC982509A72}" presName="Name8" presStyleCnt="0"/>
      <dgm:spPr/>
    </dgm:pt>
    <dgm:pt modelId="{FEBD6E03-BF05-4805-9852-8455D01DC936}" type="pres">
      <dgm:prSet presAssocID="{94DFE5FC-FD40-4E5B-A01F-1BC982509A72}" presName="level" presStyleLbl="node1" presStyleIdx="0" presStyleCnt="4">
        <dgm:presLayoutVars>
          <dgm:chMax val="1"/>
          <dgm:bulletEnabled val="1"/>
        </dgm:presLayoutVars>
      </dgm:prSet>
      <dgm:spPr/>
    </dgm:pt>
    <dgm:pt modelId="{3B04D019-9167-4093-AC15-7E8289CF6564}" type="pres">
      <dgm:prSet presAssocID="{94DFE5FC-FD40-4E5B-A01F-1BC982509A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78EDFA7-862F-4C30-A430-818C08692ABF}" type="pres">
      <dgm:prSet presAssocID="{4B66D78D-CA4B-46B2-A9F9-E3D0088756B3}" presName="Name8" presStyleCnt="0"/>
      <dgm:spPr/>
    </dgm:pt>
    <dgm:pt modelId="{04CFB5AF-4A22-4C5E-9D6C-C93F7F1570C4}" type="pres">
      <dgm:prSet presAssocID="{4B66D78D-CA4B-46B2-A9F9-E3D0088756B3}" presName="level" presStyleLbl="node1" presStyleIdx="1" presStyleCnt="4">
        <dgm:presLayoutVars>
          <dgm:chMax val="1"/>
          <dgm:bulletEnabled val="1"/>
        </dgm:presLayoutVars>
      </dgm:prSet>
      <dgm:spPr/>
    </dgm:pt>
    <dgm:pt modelId="{4A5B657E-62CD-41A8-ADE0-C6B6730C43C0}" type="pres">
      <dgm:prSet presAssocID="{4B66D78D-CA4B-46B2-A9F9-E3D0088756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54D9C0E-D1F3-4E00-A213-3FD8A9FFADF1}" type="pres">
      <dgm:prSet presAssocID="{1CC05181-C1E2-458A-B109-7B33D71D282F}" presName="Name8" presStyleCnt="0"/>
      <dgm:spPr/>
    </dgm:pt>
    <dgm:pt modelId="{2737CE3E-C3DB-4424-B09D-F98CDB69CE25}" type="pres">
      <dgm:prSet presAssocID="{1CC05181-C1E2-458A-B109-7B33D71D282F}" presName="level" presStyleLbl="node1" presStyleIdx="2" presStyleCnt="4">
        <dgm:presLayoutVars>
          <dgm:chMax val="1"/>
          <dgm:bulletEnabled val="1"/>
        </dgm:presLayoutVars>
      </dgm:prSet>
      <dgm:spPr/>
    </dgm:pt>
    <dgm:pt modelId="{7D41C7D5-4489-40A0-8F19-9D2DF3B990C2}" type="pres">
      <dgm:prSet presAssocID="{1CC05181-C1E2-458A-B109-7B33D71D282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CFDF62-CDCE-4BB7-8E8E-35AF1F4E577A}" type="pres">
      <dgm:prSet presAssocID="{7DF92F53-77B8-4050-BCF8-4AA01059F414}" presName="Name8" presStyleCnt="0"/>
      <dgm:spPr/>
    </dgm:pt>
    <dgm:pt modelId="{5CAAAB5B-FA62-4CFA-A693-9681DEBE0F03}" type="pres">
      <dgm:prSet presAssocID="{7DF92F53-77B8-4050-BCF8-4AA01059F414}" presName="level" presStyleLbl="node1" presStyleIdx="3" presStyleCnt="4">
        <dgm:presLayoutVars>
          <dgm:chMax val="1"/>
          <dgm:bulletEnabled val="1"/>
        </dgm:presLayoutVars>
      </dgm:prSet>
      <dgm:spPr/>
    </dgm:pt>
    <dgm:pt modelId="{8931DEC1-E47A-469A-8FC2-212A381AE6BE}" type="pres">
      <dgm:prSet presAssocID="{7DF92F53-77B8-4050-BCF8-4AA01059F41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D380101-A0ED-42C0-AFC5-7DA0E401631B}" srcId="{4FDFE220-FF61-436C-BCD7-EB4CEB5EC3FB}" destId="{1CC05181-C1E2-458A-B109-7B33D71D282F}" srcOrd="2" destOrd="0" parTransId="{0F00B20A-ADEA-4CDF-9A54-66ADCE253148}" sibTransId="{64590D13-FEA3-4E59-8EDF-DE086157F8A7}"/>
    <dgm:cxn modelId="{A343B21E-313F-4A7F-97CC-CE7D6367E211}" type="presOf" srcId="{94DFE5FC-FD40-4E5B-A01F-1BC982509A72}" destId="{3B04D019-9167-4093-AC15-7E8289CF6564}" srcOrd="1" destOrd="0" presId="urn:microsoft.com/office/officeart/2005/8/layout/pyramid1"/>
    <dgm:cxn modelId="{1F7BD720-1ECB-42DB-9E95-7C85C0610C9A}" srcId="{4FDFE220-FF61-436C-BCD7-EB4CEB5EC3FB}" destId="{4B66D78D-CA4B-46B2-A9F9-E3D0088756B3}" srcOrd="1" destOrd="0" parTransId="{589A6EE7-95AC-4A1B-B644-1773B23A34BD}" sibTransId="{73B67CB3-3F4B-454C-BE7F-81DED71553C5}"/>
    <dgm:cxn modelId="{64E02721-4574-4EBE-8C93-2E523B679F61}" type="presOf" srcId="{7DF92F53-77B8-4050-BCF8-4AA01059F414}" destId="{8931DEC1-E47A-469A-8FC2-212A381AE6BE}" srcOrd="1" destOrd="0" presId="urn:microsoft.com/office/officeart/2005/8/layout/pyramid1"/>
    <dgm:cxn modelId="{CAC5EC31-33D8-4888-AD31-ACD5CE2B9BAA}" type="presOf" srcId="{4B66D78D-CA4B-46B2-A9F9-E3D0088756B3}" destId="{04CFB5AF-4A22-4C5E-9D6C-C93F7F1570C4}" srcOrd="0" destOrd="0" presId="urn:microsoft.com/office/officeart/2005/8/layout/pyramid1"/>
    <dgm:cxn modelId="{95B19532-7645-4390-B10B-05EEAD73BC8E}" type="presOf" srcId="{1CC05181-C1E2-458A-B109-7B33D71D282F}" destId="{2737CE3E-C3DB-4424-B09D-F98CDB69CE25}" srcOrd="0" destOrd="0" presId="urn:microsoft.com/office/officeart/2005/8/layout/pyramid1"/>
    <dgm:cxn modelId="{CDFE1C41-A06D-4AFB-8AB5-188E6E3323C8}" type="presOf" srcId="{94DFE5FC-FD40-4E5B-A01F-1BC982509A72}" destId="{FEBD6E03-BF05-4805-9852-8455D01DC936}" srcOrd="0" destOrd="0" presId="urn:microsoft.com/office/officeart/2005/8/layout/pyramid1"/>
    <dgm:cxn modelId="{49B34E66-EFCF-4FAC-984F-7A99E6CAB16C}" type="presOf" srcId="{4B66D78D-CA4B-46B2-A9F9-E3D0088756B3}" destId="{4A5B657E-62CD-41A8-ADE0-C6B6730C43C0}" srcOrd="1" destOrd="0" presId="urn:microsoft.com/office/officeart/2005/8/layout/pyramid1"/>
    <dgm:cxn modelId="{456A23AB-DCA1-484F-AD78-D60898A7DBDB}" srcId="{4FDFE220-FF61-436C-BCD7-EB4CEB5EC3FB}" destId="{7DF92F53-77B8-4050-BCF8-4AA01059F414}" srcOrd="3" destOrd="0" parTransId="{554C0D17-43E9-420D-ACC8-5900D5816988}" sibTransId="{C162009F-F8DA-4ED8-AA97-BD921D0C3282}"/>
    <dgm:cxn modelId="{2A81A5B8-9756-4279-B139-93929B108049}" srcId="{4FDFE220-FF61-436C-BCD7-EB4CEB5EC3FB}" destId="{94DFE5FC-FD40-4E5B-A01F-1BC982509A72}" srcOrd="0" destOrd="0" parTransId="{1BCA132C-F975-4F7B-992A-51F6AD722568}" sibTransId="{0C7D2546-D6D9-410D-A658-AFCBBA0BC028}"/>
    <dgm:cxn modelId="{C89266C9-E014-4950-8D58-46D5B5A40F7A}" type="presOf" srcId="{7DF92F53-77B8-4050-BCF8-4AA01059F414}" destId="{5CAAAB5B-FA62-4CFA-A693-9681DEBE0F03}" srcOrd="0" destOrd="0" presId="urn:microsoft.com/office/officeart/2005/8/layout/pyramid1"/>
    <dgm:cxn modelId="{000E36CF-BEF6-4E83-BA63-28078135F3F1}" type="presOf" srcId="{1CC05181-C1E2-458A-B109-7B33D71D282F}" destId="{7D41C7D5-4489-40A0-8F19-9D2DF3B990C2}" srcOrd="1" destOrd="0" presId="urn:microsoft.com/office/officeart/2005/8/layout/pyramid1"/>
    <dgm:cxn modelId="{480762F1-F85B-40B2-8927-3C10A9F73D84}" type="presOf" srcId="{4FDFE220-FF61-436C-BCD7-EB4CEB5EC3FB}" destId="{C0B09B76-EE5B-43C6-A2E2-7808C45AAB6F}" srcOrd="0" destOrd="0" presId="urn:microsoft.com/office/officeart/2005/8/layout/pyramid1"/>
    <dgm:cxn modelId="{A4EF6391-E469-45D6-9936-03697056CAD6}" type="presParOf" srcId="{C0B09B76-EE5B-43C6-A2E2-7808C45AAB6F}" destId="{F067E2EE-523E-4CD2-9404-551C8FBD8F60}" srcOrd="0" destOrd="0" presId="urn:microsoft.com/office/officeart/2005/8/layout/pyramid1"/>
    <dgm:cxn modelId="{682E67A0-ACAB-489A-9E06-B5E21AA987CA}" type="presParOf" srcId="{F067E2EE-523E-4CD2-9404-551C8FBD8F60}" destId="{FEBD6E03-BF05-4805-9852-8455D01DC936}" srcOrd="0" destOrd="0" presId="urn:microsoft.com/office/officeart/2005/8/layout/pyramid1"/>
    <dgm:cxn modelId="{7572CABD-D941-49A5-B2DF-5BF286331556}" type="presParOf" srcId="{F067E2EE-523E-4CD2-9404-551C8FBD8F60}" destId="{3B04D019-9167-4093-AC15-7E8289CF6564}" srcOrd="1" destOrd="0" presId="urn:microsoft.com/office/officeart/2005/8/layout/pyramid1"/>
    <dgm:cxn modelId="{F184D366-3DBB-49ED-942E-160C78EA0692}" type="presParOf" srcId="{C0B09B76-EE5B-43C6-A2E2-7808C45AAB6F}" destId="{B78EDFA7-862F-4C30-A430-818C08692ABF}" srcOrd="1" destOrd="0" presId="urn:microsoft.com/office/officeart/2005/8/layout/pyramid1"/>
    <dgm:cxn modelId="{6ACEFE8A-98B6-4793-9CDD-6E597A31C98C}" type="presParOf" srcId="{B78EDFA7-862F-4C30-A430-818C08692ABF}" destId="{04CFB5AF-4A22-4C5E-9D6C-C93F7F1570C4}" srcOrd="0" destOrd="0" presId="urn:microsoft.com/office/officeart/2005/8/layout/pyramid1"/>
    <dgm:cxn modelId="{42F7C37E-1C5C-437A-AE56-4A9C628C23DA}" type="presParOf" srcId="{B78EDFA7-862F-4C30-A430-818C08692ABF}" destId="{4A5B657E-62CD-41A8-ADE0-C6B6730C43C0}" srcOrd="1" destOrd="0" presId="urn:microsoft.com/office/officeart/2005/8/layout/pyramid1"/>
    <dgm:cxn modelId="{58BB7882-3D0D-4F3C-B74C-5396BCF9D617}" type="presParOf" srcId="{C0B09B76-EE5B-43C6-A2E2-7808C45AAB6F}" destId="{154D9C0E-D1F3-4E00-A213-3FD8A9FFADF1}" srcOrd="2" destOrd="0" presId="urn:microsoft.com/office/officeart/2005/8/layout/pyramid1"/>
    <dgm:cxn modelId="{3C3005F2-DDCC-4830-B484-057207896BDD}" type="presParOf" srcId="{154D9C0E-D1F3-4E00-A213-3FD8A9FFADF1}" destId="{2737CE3E-C3DB-4424-B09D-F98CDB69CE25}" srcOrd="0" destOrd="0" presId="urn:microsoft.com/office/officeart/2005/8/layout/pyramid1"/>
    <dgm:cxn modelId="{17271230-3FE9-4B80-BEA0-44828324E320}" type="presParOf" srcId="{154D9C0E-D1F3-4E00-A213-3FD8A9FFADF1}" destId="{7D41C7D5-4489-40A0-8F19-9D2DF3B990C2}" srcOrd="1" destOrd="0" presId="urn:microsoft.com/office/officeart/2005/8/layout/pyramid1"/>
    <dgm:cxn modelId="{4EAF4075-362B-41DC-86B1-1E5CC12993CE}" type="presParOf" srcId="{C0B09B76-EE5B-43C6-A2E2-7808C45AAB6F}" destId="{33CFDF62-CDCE-4BB7-8E8E-35AF1F4E577A}" srcOrd="3" destOrd="0" presId="urn:microsoft.com/office/officeart/2005/8/layout/pyramid1"/>
    <dgm:cxn modelId="{875A46C8-041F-41C0-AAE3-D4919C56F3AF}" type="presParOf" srcId="{33CFDF62-CDCE-4BB7-8E8E-35AF1F4E577A}" destId="{5CAAAB5B-FA62-4CFA-A693-9681DEBE0F03}" srcOrd="0" destOrd="0" presId="urn:microsoft.com/office/officeart/2005/8/layout/pyramid1"/>
    <dgm:cxn modelId="{BEDD92F5-6258-4AB9-A2D5-A4E2C43DE396}" type="presParOf" srcId="{33CFDF62-CDCE-4BB7-8E8E-35AF1F4E577A}" destId="{8931DEC1-E47A-469A-8FC2-212A381AE6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5D4FF-0BDA-41DF-897C-B585DB130818}">
      <dsp:nvSpPr>
        <dsp:cNvPr id="0" name=""/>
        <dsp:cNvSpPr/>
      </dsp:nvSpPr>
      <dsp:spPr>
        <a:xfrm>
          <a:off x="115143" y="435402"/>
          <a:ext cx="1745913" cy="11746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Going home to your family after your shift?</a:t>
          </a:r>
        </a:p>
      </dsp:txBody>
      <dsp:txXfrm>
        <a:off x="115143" y="435402"/>
        <a:ext cx="1745913" cy="1174699"/>
      </dsp:txXfrm>
    </dsp:sp>
    <dsp:sp modelId="{9BF06EEC-5294-4AC8-8341-38746C0B5ABF}">
      <dsp:nvSpPr>
        <dsp:cNvPr id="0" name=""/>
        <dsp:cNvSpPr/>
      </dsp:nvSpPr>
      <dsp:spPr>
        <a:xfrm>
          <a:off x="4863549" y="234084"/>
          <a:ext cx="1890153" cy="130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Being able to hang out with friends/family on the weekend?</a:t>
          </a:r>
        </a:p>
      </dsp:txBody>
      <dsp:txXfrm>
        <a:off x="4863549" y="234084"/>
        <a:ext cx="1890153" cy="1309999"/>
      </dsp:txXfrm>
    </dsp:sp>
    <dsp:sp modelId="{17E91416-5071-4AAF-9A00-54CF906B04B6}">
      <dsp:nvSpPr>
        <dsp:cNvPr id="0" name=""/>
        <dsp:cNvSpPr/>
      </dsp:nvSpPr>
      <dsp:spPr>
        <a:xfrm>
          <a:off x="4787551" y="3121817"/>
          <a:ext cx="2098489" cy="1297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Earning your income/providing for yourself and family? </a:t>
          </a:r>
        </a:p>
      </dsp:txBody>
      <dsp:txXfrm>
        <a:off x="4787551" y="3121817"/>
        <a:ext cx="2098489" cy="1297971"/>
      </dsp:txXfrm>
    </dsp:sp>
    <dsp:sp modelId="{B3F3025C-2A28-4338-A75F-B29728937D54}">
      <dsp:nvSpPr>
        <dsp:cNvPr id="0" name=""/>
        <dsp:cNvSpPr/>
      </dsp:nvSpPr>
      <dsp:spPr>
        <a:xfrm>
          <a:off x="2507769" y="310079"/>
          <a:ext cx="1645723" cy="1288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Walking? Having all your limbs? Hearing? </a:t>
          </a:r>
        </a:p>
      </dsp:txBody>
      <dsp:txXfrm>
        <a:off x="2507769" y="310079"/>
        <a:ext cx="1645723" cy="1288169"/>
      </dsp:txXfrm>
    </dsp:sp>
    <dsp:sp modelId="{FA129563-C0E6-47DD-AA4B-BF507B159530}">
      <dsp:nvSpPr>
        <dsp:cNvPr id="0" name=""/>
        <dsp:cNvSpPr/>
      </dsp:nvSpPr>
      <dsp:spPr>
        <a:xfrm>
          <a:off x="1889290" y="1926364"/>
          <a:ext cx="3059671" cy="10721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Being able to trust that the people around you on a daily basis won’t knowingly put you in danger?</a:t>
          </a:r>
        </a:p>
      </dsp:txBody>
      <dsp:txXfrm>
        <a:off x="1889290" y="1926364"/>
        <a:ext cx="3059671" cy="1072136"/>
      </dsp:txXfrm>
    </dsp:sp>
    <dsp:sp modelId="{EAA3993E-3FA6-46D1-BD8D-28AB53E1589B}">
      <dsp:nvSpPr>
        <dsp:cNvPr id="0" name=""/>
        <dsp:cNvSpPr/>
      </dsp:nvSpPr>
      <dsp:spPr>
        <a:xfrm>
          <a:off x="151983" y="3197809"/>
          <a:ext cx="1697090" cy="1251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Waking up in the morning?</a:t>
          </a:r>
        </a:p>
      </dsp:txBody>
      <dsp:txXfrm>
        <a:off x="151983" y="3197809"/>
        <a:ext cx="1697090" cy="1251508"/>
      </dsp:txXfrm>
    </dsp:sp>
    <dsp:sp modelId="{F5C5596F-1E2D-4BAF-96FD-C32660FA9A91}">
      <dsp:nvSpPr>
        <dsp:cNvPr id="0" name=""/>
        <dsp:cNvSpPr/>
      </dsp:nvSpPr>
      <dsp:spPr>
        <a:xfrm>
          <a:off x="2431778" y="3425788"/>
          <a:ext cx="1939816" cy="928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Going on your dream vacation?</a:t>
          </a:r>
        </a:p>
      </dsp:txBody>
      <dsp:txXfrm>
        <a:off x="2431778" y="3425788"/>
        <a:ext cx="1939816" cy="928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CD9A-38F9-4178-8379-0FEF086DF7CA}">
      <dsp:nvSpPr>
        <dsp:cNvPr id="0" name=""/>
        <dsp:cNvSpPr/>
      </dsp:nvSpPr>
      <dsp:spPr>
        <a:xfrm>
          <a:off x="1160581" y="239316"/>
          <a:ext cx="654960" cy="6549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10C0F-E32C-4F50-815F-D27B6F232213}">
      <dsp:nvSpPr>
        <dsp:cNvPr id="0" name=""/>
        <dsp:cNvSpPr/>
      </dsp:nvSpPr>
      <dsp:spPr>
        <a:xfrm>
          <a:off x="760327" y="1140427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Report accidents, injuries, or near misses</a:t>
          </a:r>
        </a:p>
      </dsp:txBody>
      <dsp:txXfrm>
        <a:off x="760327" y="1140427"/>
        <a:ext cx="1455468" cy="582187"/>
      </dsp:txXfrm>
    </dsp:sp>
    <dsp:sp modelId="{2853EA4B-6938-4723-B7AE-C1BBA0C92AA6}">
      <dsp:nvSpPr>
        <dsp:cNvPr id="0" name=""/>
        <dsp:cNvSpPr/>
      </dsp:nvSpPr>
      <dsp:spPr>
        <a:xfrm>
          <a:off x="2870757" y="239316"/>
          <a:ext cx="654960" cy="6549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CF4DD-C22F-4A35-8BBA-60980BAE7494}">
      <dsp:nvSpPr>
        <dsp:cNvPr id="0" name=""/>
        <dsp:cNvSpPr/>
      </dsp:nvSpPr>
      <dsp:spPr>
        <a:xfrm>
          <a:off x="2470503" y="1140427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Wear appropriate clothing</a:t>
          </a:r>
        </a:p>
      </dsp:txBody>
      <dsp:txXfrm>
        <a:off x="2470503" y="1140427"/>
        <a:ext cx="1455468" cy="582187"/>
      </dsp:txXfrm>
    </dsp:sp>
    <dsp:sp modelId="{E263D929-7BBC-444F-977F-4F9EE03B6512}">
      <dsp:nvSpPr>
        <dsp:cNvPr id="0" name=""/>
        <dsp:cNvSpPr/>
      </dsp:nvSpPr>
      <dsp:spPr>
        <a:xfrm>
          <a:off x="1160581" y="2086482"/>
          <a:ext cx="654960" cy="6549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7197-E09B-419F-BF89-07EEB5ED4EE0}">
      <dsp:nvSpPr>
        <dsp:cNvPr id="0" name=""/>
        <dsp:cNvSpPr/>
      </dsp:nvSpPr>
      <dsp:spPr>
        <a:xfrm>
          <a:off x="760327" y="2987593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Wear Basic PPE: Hard hat, safety boots, hi-vis vest</a:t>
          </a:r>
        </a:p>
      </dsp:txBody>
      <dsp:txXfrm>
        <a:off x="760327" y="2987593"/>
        <a:ext cx="1455468" cy="582187"/>
      </dsp:txXfrm>
    </dsp:sp>
    <dsp:sp modelId="{348DCC6D-CBB9-473A-92AC-52F0E4BE5386}">
      <dsp:nvSpPr>
        <dsp:cNvPr id="0" name=""/>
        <dsp:cNvSpPr/>
      </dsp:nvSpPr>
      <dsp:spPr>
        <a:xfrm>
          <a:off x="2870757" y="2086482"/>
          <a:ext cx="654960" cy="6549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EC46A-F2D2-4643-BB4E-E764312CB1F9}">
      <dsp:nvSpPr>
        <dsp:cNvPr id="0" name=""/>
        <dsp:cNvSpPr/>
      </dsp:nvSpPr>
      <dsp:spPr>
        <a:xfrm>
          <a:off x="2470503" y="2987593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Perform all work safely</a:t>
          </a:r>
        </a:p>
      </dsp:txBody>
      <dsp:txXfrm>
        <a:off x="2470503" y="2987593"/>
        <a:ext cx="1455468" cy="582187"/>
      </dsp:txXfrm>
    </dsp:sp>
    <dsp:sp modelId="{C11D0301-57E8-48B2-BB68-E39BEE6EAD60}">
      <dsp:nvSpPr>
        <dsp:cNvPr id="0" name=""/>
        <dsp:cNvSpPr/>
      </dsp:nvSpPr>
      <dsp:spPr>
        <a:xfrm>
          <a:off x="2015669" y="3933648"/>
          <a:ext cx="654960" cy="6549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F4FC5-B61C-47B0-A0D5-F11797ED0B65}">
      <dsp:nvSpPr>
        <dsp:cNvPr id="0" name=""/>
        <dsp:cNvSpPr/>
      </dsp:nvSpPr>
      <dsp:spPr>
        <a:xfrm>
          <a:off x="1615415" y="4834759"/>
          <a:ext cx="1455468" cy="58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Maintain good housekeeping</a:t>
          </a:r>
        </a:p>
      </dsp:txBody>
      <dsp:txXfrm>
        <a:off x="1615415" y="4834759"/>
        <a:ext cx="1455468" cy="582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E8E47-3F1F-4B9F-9B0C-0AEB746E97A2}">
      <dsp:nvSpPr>
        <dsp:cNvPr id="0" name=""/>
        <dsp:cNvSpPr/>
      </dsp:nvSpPr>
      <dsp:spPr>
        <a:xfrm>
          <a:off x="660795" y="578166"/>
          <a:ext cx="931765" cy="9317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724A5-6C92-41D9-A6B1-EC300BB1DBD5}">
      <dsp:nvSpPr>
        <dsp:cNvPr id="0" name=""/>
        <dsp:cNvSpPr/>
      </dsp:nvSpPr>
      <dsp:spPr>
        <a:xfrm>
          <a:off x="91382" y="1849307"/>
          <a:ext cx="20705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No fighting, horseplay, practical jokes</a:t>
          </a:r>
        </a:p>
      </dsp:txBody>
      <dsp:txXfrm>
        <a:off x="91382" y="1849307"/>
        <a:ext cx="2070590" cy="720000"/>
      </dsp:txXfrm>
    </dsp:sp>
    <dsp:sp modelId="{A7959ADA-35BE-4A4F-99C2-A2F26912A185}">
      <dsp:nvSpPr>
        <dsp:cNvPr id="0" name=""/>
        <dsp:cNvSpPr/>
      </dsp:nvSpPr>
      <dsp:spPr>
        <a:xfrm>
          <a:off x="3093739" y="578166"/>
          <a:ext cx="931765" cy="9317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F7E10-816E-4D62-8A90-5CF6D0B411CF}">
      <dsp:nvSpPr>
        <dsp:cNvPr id="0" name=""/>
        <dsp:cNvSpPr/>
      </dsp:nvSpPr>
      <dsp:spPr>
        <a:xfrm>
          <a:off x="2524326" y="1849307"/>
          <a:ext cx="20705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Operate all vehicles and mobile equipment in accordance with rules and highway requirements.</a:t>
          </a:r>
        </a:p>
      </dsp:txBody>
      <dsp:txXfrm>
        <a:off x="2524326" y="1849307"/>
        <a:ext cx="2070590" cy="720000"/>
      </dsp:txXfrm>
    </dsp:sp>
    <dsp:sp modelId="{C56AE229-505F-4FBC-B882-ACD24902C23C}">
      <dsp:nvSpPr>
        <dsp:cNvPr id="0" name=""/>
        <dsp:cNvSpPr/>
      </dsp:nvSpPr>
      <dsp:spPr>
        <a:xfrm>
          <a:off x="660795" y="3086955"/>
          <a:ext cx="931765" cy="9317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28828-D0E3-4464-B215-69FD429B71BB}">
      <dsp:nvSpPr>
        <dsp:cNvPr id="0" name=""/>
        <dsp:cNvSpPr/>
      </dsp:nvSpPr>
      <dsp:spPr>
        <a:xfrm>
          <a:off x="91382" y="4358096"/>
          <a:ext cx="20705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Use tools in good condition, with all guards and safety devices</a:t>
          </a:r>
        </a:p>
      </dsp:txBody>
      <dsp:txXfrm>
        <a:off x="91382" y="4358096"/>
        <a:ext cx="2070590" cy="720000"/>
      </dsp:txXfrm>
    </dsp:sp>
    <dsp:sp modelId="{6DE38B45-173E-4472-8CAB-7549E8B5E6E3}">
      <dsp:nvSpPr>
        <dsp:cNvPr id="0" name=""/>
        <dsp:cNvSpPr/>
      </dsp:nvSpPr>
      <dsp:spPr>
        <a:xfrm>
          <a:off x="3093739" y="3086955"/>
          <a:ext cx="931765" cy="9317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E4EFC-EC79-4706-865C-397D5D21B9E3}">
      <dsp:nvSpPr>
        <dsp:cNvPr id="0" name=""/>
        <dsp:cNvSpPr/>
      </dsp:nvSpPr>
      <dsp:spPr>
        <a:xfrm>
          <a:off x="2524326" y="4358096"/>
          <a:ext cx="207059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Theft, vandalism or any other abuse or misuse of company property is prohibited</a:t>
          </a:r>
        </a:p>
      </dsp:txBody>
      <dsp:txXfrm>
        <a:off x="2524326" y="4358096"/>
        <a:ext cx="207059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A0C3F-33B6-4705-AB71-2DAE4BDF5C93}">
      <dsp:nvSpPr>
        <dsp:cNvPr id="0" name=""/>
        <dsp:cNvSpPr/>
      </dsp:nvSpPr>
      <dsp:spPr>
        <a:xfrm>
          <a:off x="0" y="707092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B9596-7BEF-41BE-9834-04EB6CA88413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37D45-54EB-45E1-834D-50AFC9946051}">
      <dsp:nvSpPr>
        <dsp:cNvPr id="0" name=""/>
        <dsp:cNvSpPr/>
      </dsp:nvSpPr>
      <dsp:spPr>
        <a:xfrm>
          <a:off x="1507738" y="707092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 aware of your environment and the hazards that are present. </a:t>
          </a:r>
        </a:p>
      </dsp:txBody>
      <dsp:txXfrm>
        <a:off x="1507738" y="707092"/>
        <a:ext cx="6378961" cy="1305401"/>
      </dsp:txXfrm>
    </dsp:sp>
    <dsp:sp modelId="{6B2618AF-4A3E-4DF8-B558-B87C331C4C4F}">
      <dsp:nvSpPr>
        <dsp:cNvPr id="0" name=""/>
        <dsp:cNvSpPr/>
      </dsp:nvSpPr>
      <dsp:spPr>
        <a:xfrm>
          <a:off x="0" y="2338844"/>
          <a:ext cx="78867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74267-78B9-4E5A-8504-B7CA96B2E4E9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6F221-4530-413C-889F-A8BD10770FA9}">
      <dsp:nvSpPr>
        <dsp:cNvPr id="0" name=""/>
        <dsp:cNvSpPr/>
      </dsp:nvSpPr>
      <dsp:spPr>
        <a:xfrm>
          <a:off x="1507738" y="2338844"/>
          <a:ext cx="63789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 a site hazard assessment before beginning work each site or shift. </a:t>
          </a:r>
        </a:p>
      </dsp:txBody>
      <dsp:txXfrm>
        <a:off x="1507738" y="2338844"/>
        <a:ext cx="6378961" cy="13054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D6E03-BF05-4805-9852-8455D01DC936}">
      <dsp:nvSpPr>
        <dsp:cNvPr id="0" name=""/>
        <dsp:cNvSpPr/>
      </dsp:nvSpPr>
      <dsp:spPr>
        <a:xfrm>
          <a:off x="2957512" y="0"/>
          <a:ext cx="1971675" cy="1088136"/>
        </a:xfrm>
        <a:prstGeom prst="trapezoid">
          <a:avLst>
            <a:gd name="adj" fmla="val 905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 Serious Injury or Death</a:t>
          </a:r>
        </a:p>
      </dsp:txBody>
      <dsp:txXfrm>
        <a:off x="2957512" y="0"/>
        <a:ext cx="1971675" cy="1088136"/>
      </dsp:txXfrm>
    </dsp:sp>
    <dsp:sp modelId="{04CFB5AF-4A22-4C5E-9D6C-C93F7F1570C4}">
      <dsp:nvSpPr>
        <dsp:cNvPr id="0" name=""/>
        <dsp:cNvSpPr/>
      </dsp:nvSpPr>
      <dsp:spPr>
        <a:xfrm>
          <a:off x="1971675" y="1088136"/>
          <a:ext cx="3943350" cy="1088136"/>
        </a:xfrm>
        <a:prstGeom prst="trapezoid">
          <a:avLst>
            <a:gd name="adj" fmla="val 905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10 Injuries (Health care or lost time)</a:t>
          </a:r>
        </a:p>
      </dsp:txBody>
      <dsp:txXfrm>
        <a:off x="2661761" y="1088136"/>
        <a:ext cx="2563177" cy="1088136"/>
      </dsp:txXfrm>
    </dsp:sp>
    <dsp:sp modelId="{2737CE3E-C3DB-4424-B09D-F98CDB69CE25}">
      <dsp:nvSpPr>
        <dsp:cNvPr id="0" name=""/>
        <dsp:cNvSpPr/>
      </dsp:nvSpPr>
      <dsp:spPr>
        <a:xfrm>
          <a:off x="985837" y="2176272"/>
          <a:ext cx="5915025" cy="1088136"/>
        </a:xfrm>
        <a:prstGeom prst="trapezoid">
          <a:avLst>
            <a:gd name="adj" fmla="val 905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30 Minor Injuries (First aid but no time lost)</a:t>
          </a:r>
        </a:p>
      </dsp:txBody>
      <dsp:txXfrm>
        <a:off x="2020966" y="2176272"/>
        <a:ext cx="3844766" cy="1088136"/>
      </dsp:txXfrm>
    </dsp:sp>
    <dsp:sp modelId="{5CAAAB5B-FA62-4CFA-A693-9681DEBE0F03}">
      <dsp:nvSpPr>
        <dsp:cNvPr id="0" name=""/>
        <dsp:cNvSpPr/>
      </dsp:nvSpPr>
      <dsp:spPr>
        <a:xfrm>
          <a:off x="0" y="3264408"/>
          <a:ext cx="7886700" cy="1088136"/>
        </a:xfrm>
        <a:prstGeom prst="trapezoid">
          <a:avLst>
            <a:gd name="adj" fmla="val 9059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600 Near Misses</a:t>
          </a:r>
        </a:p>
        <a:p>
          <a:pPr marL="0" lvl="0" indent="0" algn="ctr" defTabSz="1066800"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380172" y="3264408"/>
        <a:ext cx="5126355" cy="108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52AAE97-D6D8-4688-925C-213DA8E3C0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A724B5C-612B-458E-9991-42A1E73E8B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BB6C6F66-2691-43E4-A552-A4C7999360D7}" type="datetimeFigureOut">
              <a:rPr lang="en-US"/>
              <a:pPr>
                <a:defRPr/>
              </a:pPr>
              <a:t>4/15/2020</a:t>
            </a:fld>
            <a:endParaRPr lang="en-US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4EF36370-0F14-4F6D-BC5E-D5F3A2787EE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C5547433-9DC4-493B-99DD-97362E2C5F3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fld id="{FD6E0C69-2F3F-4A9D-BF5C-977735BF87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626DF15-FD94-4911-80A3-7C132DA009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998CC97-28EA-4A7C-B665-BC87AF7525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5902A744-4FC0-4177-8BCD-32CB2A9483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DAA177B-6B46-4736-8897-7B1744B657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86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ED87CC78-C0D8-4B1F-8890-F6EEE23BDE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7493FC4-39C3-4774-935A-10AEA7AB9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u="none"/>
            </a:lvl1pPr>
          </a:lstStyle>
          <a:p>
            <a:fld id="{8D1056CB-25E8-4416-8E8B-4FDC37A7E3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7291-FCE3-4DB7-A119-B4ADC459D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8E8DA6-2B6E-4162-A6F4-23C72474FB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7B52A-1FB7-40F5-BD80-CFDB45C0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7B1B7-B39B-4AF6-A493-90870B36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6321-238C-4092-A49F-D1F8FBAB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341CA-E691-4B3E-B00A-95E361056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54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9271-BA88-42CB-BD78-AE92F173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D5A2E-837F-44EE-A92A-55C59F45C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BBFD4-7B2D-42AD-B6D7-04A76BDEF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2F2B-BB83-477A-9038-D50E4104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A9422-5412-4F9F-9949-D2B17FF86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F73C-6073-4AD1-9E46-5600F77B17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50930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2FD18-FBAF-4A4E-A15B-0712A93D8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9D938-1B9C-4D89-82E1-74FC2BE2F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ECAE-B6B2-425C-A423-B9C932F6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760AA-6A33-4E9E-8148-A79E5617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18705-7470-4E9E-BB76-949AD05D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06F66-E30A-4F18-926C-4899F6B224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64725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83BD-AC66-4B36-948E-6C9E8697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E8D9B-1018-4079-A2EF-252A86BA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83641-908D-4DE9-A9EE-1D465D4F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3322F5-897D-441B-A58F-0E01F622F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48238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F49851-0944-47F2-A001-3D9031BE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83E18C-9217-460C-971C-19D311B1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1B84A00-FF44-4094-920E-0CD73C22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31B55E9-8EE0-448F-ADF8-79666AE80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28872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7322D-2269-4D26-8C97-9AC50B05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41B9-AF48-4B6E-8F43-140B5D7B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C8084-BD32-4151-843C-5A1A8D3B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979E851-2FFF-4703-B9F0-5874B94F4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3387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802F-79CD-4C7F-A198-2CACF790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6CAAB-17F5-4EC6-A4AE-7C815C8C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D346-8226-46F1-ABAD-88EDB9EC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E785-2E27-4657-AD60-52F4BADDD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5D2EE-3DC7-42CE-9B28-474009F8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8114F-161A-43EA-9C80-A2FA976070E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7973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23F9-6E4D-407D-9732-7C9CDC20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DECF2-9149-4896-81E8-78F76F59A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DB4D9-C6A5-4997-9375-2D7EC4BB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016F9-F409-4E18-BB91-E24FB544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233E1-F5F0-4872-8A49-58EB9EE5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33EE-4CCC-4191-B37D-0659D6650A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77779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C695-7BBF-4A6E-9D6A-C205A8C1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DDE4-820D-4171-9D74-97D5855B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F81F8-3B34-49E6-AB84-0357A358F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0421E-CF57-4EFC-956F-7A6604E1E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EE41A-3207-46D1-98FD-704EE0A5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3EB69-6DF7-4863-9227-949D87C3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0ED6-2834-4B13-AD50-35CAD9AF8A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92744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6806-1FC0-48C1-95AE-E13866D4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46E32-4BCF-4BC0-A1E9-C29ACE1B3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62FEE-8E59-44B1-85FC-BFF50A8AE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72BF0-C24D-4DF4-AEB3-5A32DBAC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F4434-7965-455F-A3E8-E318354E9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6F759-7CEF-4644-A50B-2F51DE73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7FAB6-DC84-4B10-93CC-4EF429FCC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BC9FC-7382-431B-9CE6-5CC36DB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4D5E-501F-4D76-B0DC-4C419236B1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37683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C7E5-039D-44CA-A9D6-443E4A0F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8FEDB-C26C-49C5-9B9E-68F2B84CF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8F39C-1FDF-4B5A-AAAF-68AD0531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99EF5-B35E-43DD-9D88-022FF70D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3B7D7-D85F-4287-ABB3-19ACF58D32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96490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B47E2-5B41-4AB6-9F37-0F880AD5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99625-8011-43C1-AA98-C3963484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2E3E2-86F1-4377-9A8D-084E63F8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7F5C-830F-4B8D-8E57-19B4D2FBC8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27075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CC14-8570-4336-96DA-705ED480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335B-A856-438B-8026-0AE7EC68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A3105-A419-40A0-833B-F32BBAC18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80183-6BCB-42AE-A862-4488CEA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1EF63-69EA-4C32-A2D6-5DFF16EB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614D7-2CED-4295-A705-3532F7D7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7333-9138-4284-A7D5-E188972678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06033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B507-CBA2-49EC-B810-F43ED84D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1863A-AE42-47AD-BC8C-0C24A7CB29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AC4AC-7091-4DDE-A720-264C0B375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05DF2-B233-45A5-9B93-BD3C5075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24771-F618-4E02-9E79-5E6DDDBA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912F6-B830-4F00-860F-8EF9F30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92D3E-9FB6-4E32-904E-6240CE8051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04579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A5FD4-CAFE-4C6C-9DDF-C1EBC7E7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8CA96-C47D-437D-98BC-4498D938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6A9DD-8C28-4C72-9B70-3FC37C4EC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DFD77-2B75-47E0-832E-C2AF7F8C6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8512-CE2B-4CDF-885C-C43AB696B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41CA-E691-4B3E-B00A-95E3610563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3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clipartguide.com/_pages/0008-0709-2518-4230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www.victorystore.com/signs/property_management/images/nodrinking-9.gif&amp;imgrefurl=http://www.victorystore.com/signs/property_management/&amp;h=250&amp;w=167&amp;sz=10&amp;hl=en&amp;start=7&amp;um=1&amp;tbnid=gKF_dcnqzoD5vM:&amp;tbnh=111&amp;tbnw=74&amp;prev=/images?q=no+drinking+&amp;ndsp=20&amp;svnum=10&amp;um=1&amp;hl=en&amp;rls=SUNA,SUNA:2006-50,SUNA:en&amp;sa=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m/imgres?imgurl=http://www.waynewhitecoop.com/system/images/Light%20Bulb.jpg&amp;imgrefurl=http://www.waynewhitecoop.com/pages/Audits&amp;h=309&amp;w=278&amp;sz=12&amp;hl=en&amp;start=4&amp;um=1&amp;tbnid=JnzbIhoRNzfReM:&amp;tbnh=117&amp;tbnw=105&amp;prev=/images?q=light+bulb&amp;svnum=10&amp;um=1&amp;hl=en&amp;rls=SUNA,SUNA:2006-50,SUNA:e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com/imgres?imgurl=http://ftcneiu1.tripod.com/sitebuildercontent/sitebuilderpictures/checklist.jpeg&amp;imgrefurl=http://ftcneiu1.tripod.com/id9.html&amp;h=364&amp;w=338&amp;sz=122&amp;hl=en&amp;start=7&amp;um=1&amp;tbnid=UUYJ8zmhRSMlNM:&amp;tbnh=121&amp;tbnw=112&amp;prev=/images?q=checklist&amp;svnum=10&amp;um=1&amp;hl=en&amp;rls=SUNA,SUNA:2006-50,SUNA:en&amp;sa=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/imgres?imgurl=https://www.nysdot.gov/portal/page/portal/programs/familys-grief/familys-grief-repository/dot_hard_hat02B.jpg&amp;imgrefurl=https://www.nysdot.gov/portal/page/portal/programs/familys-grief&amp;h=180&amp;w=180&amp;sz=11&amp;hl=en&amp;start=100&amp;um=1&amp;tbnid=dxrwgZJ58zjn2M:&amp;tbnh=101&amp;tbnw=101&amp;prev=/images?q=construction+accident&amp;start=80&amp;ndsp=20&amp;svnum=10&amp;um=1&amp;hl=en&amp;rls=SUNA,SUNA:2006-50,SUNA:en&amp;sa=N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lipartguide.com/_pages/0008-0709-2518-4219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275F1-6F37-42E5-88A7-1648C3C4A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03513"/>
            <a:ext cx="6858000" cy="8985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Safety Orientation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FF6FA-CF3A-46D8-84DA-71883BBFC6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Project Site</a:t>
            </a:r>
          </a:p>
        </p:txBody>
      </p:sp>
      <p:sp>
        <p:nvSpPr>
          <p:cNvPr id="10243" name="Content Placeholder 3">
            <a:extLst>
              <a:ext uri="{FF2B5EF4-FFF2-40B4-BE49-F238E27FC236}">
                <a16:creationId xmlns:a16="http://schemas.microsoft.com/office/drawing/2014/main" id="{A4CA05AA-7260-4615-901F-A4DD3EDE0B4A}"/>
              </a:ext>
            </a:extLst>
          </p:cNvPr>
          <p:cNvSpPr>
            <a:spLocks/>
          </p:cNvSpPr>
          <p:nvPr/>
        </p:nvSpPr>
        <p:spPr bwMode="auto">
          <a:xfrm>
            <a:off x="11113" y="0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en-US" altLang="en-US" sz="6600" u="none">
                <a:solidFill>
                  <a:schemeClr val="bg1"/>
                </a:solidFill>
                <a:latin typeface="Constantia" panose="02030602050306030303" pitchFamily="18" charset="0"/>
              </a:rPr>
              <a:t>	</a:t>
            </a:r>
            <a:r>
              <a:rPr lang="en-US" altLang="en-US" sz="4800" u="none">
                <a:solidFill>
                  <a:schemeClr val="bg1"/>
                </a:solidFill>
                <a:latin typeface="Calibri" panose="020F0502020204030204" pitchFamily="34" charset="0"/>
              </a:rPr>
              <a:t>Health and Safety Orientation</a:t>
            </a:r>
            <a:r>
              <a:rPr lang="en-US" altLang="en-US" sz="6600" u="none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5400" u="non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FBE682-360B-4FB1-813D-B58A2B95B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19188"/>
            <a:ext cx="6667500" cy="1905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3A96-2D62-48A3-A222-E7FE815A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3433763"/>
            <a:ext cx="3606801" cy="2743200"/>
          </a:xfrm>
        </p:spPr>
        <p:txBody>
          <a:bodyPr anchor="t">
            <a:normAutofit/>
          </a:bodyPr>
          <a:lstStyle/>
          <a:p>
            <a:pPr algn="ctr"/>
            <a:r>
              <a:rPr lang="en-CA" dirty="0"/>
              <a:t>Right To Participate</a:t>
            </a:r>
            <a:endParaRPr lang="en-CA"/>
          </a:p>
        </p:txBody>
      </p:sp>
      <p:pic>
        <p:nvPicPr>
          <p:cNvPr id="19459" name="Picture 2" descr="Cartoon Hammer Character Flexing His Muscles">
            <a:hlinkClick r:id="rId2"/>
            <a:extLst>
              <a:ext uri="{FF2B5EF4-FFF2-40B4-BE49-F238E27FC236}">
                <a16:creationId xmlns:a16="http://schemas.microsoft.com/office/drawing/2014/main" id="{93EAEDB3-13F2-4FA3-873E-C304A221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519363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7D0D7B7-5681-41AE-9B53-2AE5621D95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All employees have a right to take part in health and safety activities. </a:t>
            </a:r>
          </a:p>
          <a:p>
            <a:pPr marL="1143000" lvl="2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*you can be chosen to be a health and safety representative </a:t>
            </a:r>
          </a:p>
          <a:p>
            <a:pPr marL="1143000" lvl="2"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marL="1143000" lvl="2"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Remember  - report unsafe conditions with out worrying that you will get in trouble. 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136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63DDE-BC6E-458F-89BF-74B9F767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r>
              <a:rPr lang="en-CA">
                <a:solidFill>
                  <a:schemeClr val="bg1"/>
                </a:solidFill>
              </a:rPr>
              <a:t>Company Rules</a:t>
            </a:r>
          </a:p>
        </p:txBody>
      </p:sp>
      <p:cxnSp>
        <p:nvCxnSpPr>
          <p:cNvPr id="20487" name="Straight Connector 138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8" name="Rectangle 3">
            <a:extLst>
              <a:ext uri="{FF2B5EF4-FFF2-40B4-BE49-F238E27FC236}">
                <a16:creationId xmlns:a16="http://schemas.microsoft.com/office/drawing/2014/main" id="{F2CC08E9-576F-4D8E-BE59-F520C9A16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94637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6B09A-34D6-402B-9336-61FB66A6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59678"/>
            <a:ext cx="2675936" cy="49524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chemeClr val="bg1"/>
                </a:solidFill>
                <a:latin typeface="Calibri" panose="020F0502020204030204" pitchFamily="34" charset="0"/>
              </a:rPr>
              <a:t>Company Rules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32232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8" name="Rectangle 3">
            <a:extLst>
              <a:ext uri="{FF2B5EF4-FFF2-40B4-BE49-F238E27FC236}">
                <a16:creationId xmlns:a16="http://schemas.microsoft.com/office/drawing/2014/main" id="{04CF5D91-1635-45BF-9924-F3B4508B6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136711"/>
              </p:ext>
            </p:extLst>
          </p:nvPr>
        </p:nvGraphicFramePr>
        <p:xfrm>
          <a:off x="3886200" y="568325"/>
          <a:ext cx="46863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D1D0-CCE9-497F-8857-1C156747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3433763"/>
            <a:ext cx="3606801" cy="2743200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en-US" altLang="en-US" b="1" u="none">
                <a:latin typeface="Calibri" panose="020F0502020204030204" pitchFamily="34" charset="0"/>
              </a:rPr>
              <a:t>Drug and Alcohol Policy</a:t>
            </a:r>
          </a:p>
        </p:txBody>
      </p:sp>
      <p:pic>
        <p:nvPicPr>
          <p:cNvPr id="30724" name="Picture 4" descr="http://tbn0.google.com/images?q=tbn:gKF_dcnqzoD5vM:http://www.victorystore.com/signs/property_management/images/nodrinking-9.gif">
            <a:hlinkClick r:id="rId2"/>
            <a:extLst>
              <a:ext uri="{FF2B5EF4-FFF2-40B4-BE49-F238E27FC236}">
                <a16:creationId xmlns:a16="http://schemas.microsoft.com/office/drawing/2014/main" id="{750A8355-CB3C-4356-ADD9-A2D7B008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1199" y="2519363"/>
            <a:ext cx="609600" cy="914400"/>
          </a:xfrm>
          <a:prstGeom prst="rect">
            <a:avLst/>
          </a:prstGeom>
        </p:spPr>
      </p:pic>
      <p:sp>
        <p:nvSpPr>
          <p:cNvPr id="256" name="Rectangle 255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19DA7CA4-EA9B-449F-9AE8-5937B0F3C7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i="1"/>
              <a:t>	</a:t>
            </a:r>
            <a:r>
              <a:rPr lang="en-US" altLang="en-US" b="1" i="1">
                <a:latin typeface="Calibri" panose="020F0502020204030204" pitchFamily="34" charset="0"/>
              </a:rPr>
              <a:t>The use of drugs or alcohol on site is strictly prohibited</a:t>
            </a:r>
            <a:r>
              <a:rPr lang="en-US" altLang="en-US">
                <a:latin typeface="Calibri" panose="020F0502020204030204" pitchFamily="34" charset="0"/>
              </a:rPr>
              <a:t>.  </a:t>
            </a:r>
          </a:p>
          <a:p>
            <a:pPr eaLnBrk="1" hangingPunct="1"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_______ reserves the right to remove from the site any person who is, or appears to be: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Affected by the side effects of drugs or alcohol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1CA72-0AC6-409B-BE58-2C95F011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Disciplinary Action 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A6398D8-A95D-42CC-91B7-EEEEA98EDE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System for dealing with workers who fail to comply with the company safety rules.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2100">
                <a:latin typeface="Calibri" panose="020F0502020204030204" pitchFamily="34" charset="0"/>
              </a:rPr>
              <a:t>First Infraction: Verbal warning</a:t>
            </a:r>
          </a:p>
          <a:p>
            <a:pPr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2100">
                <a:latin typeface="Calibri" panose="020F0502020204030204" pitchFamily="34" charset="0"/>
              </a:rPr>
              <a:t>Second Infraction: Written warning</a:t>
            </a:r>
          </a:p>
          <a:p>
            <a:pPr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2100">
                <a:latin typeface="Calibri" panose="020F0502020204030204" pitchFamily="34" charset="0"/>
              </a:rPr>
              <a:t>Third Infraction: 3 to 5 day suspension without pay</a:t>
            </a:r>
          </a:p>
          <a:p>
            <a:pPr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2100">
                <a:latin typeface="Calibri" panose="020F0502020204030204" pitchFamily="34" charset="0"/>
              </a:rPr>
              <a:t>Fourth Infraction: Termination of employment</a:t>
            </a:r>
          </a:p>
          <a:p>
            <a:pPr lvl="2"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endParaRPr lang="en-US" altLang="en-US" sz="210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where there is blatant disregard for company rules immediate, more serious action may be taken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A99028-E3D4-4E7B-83DA-339FBC7D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latin typeface="Calibri" panose="020F0502020204030204" pitchFamily="34" charset="0"/>
              </a:rPr>
              <a:t>Hazard Awareness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8EFBC962-C4F7-476E-AEDC-C0820FC0F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2278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34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008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1E4FD-A559-4604-963D-F9BC2A26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792"/>
            <a:ext cx="3596367" cy="54132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500" b="1" u="none">
                <a:solidFill>
                  <a:schemeClr val="bg1"/>
                </a:solidFill>
                <a:latin typeface="Calibri" panose="020F0502020204030204" pitchFamily="34" charset="0"/>
              </a:rPr>
              <a:t>Hazard Awareness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B6B7D69-73B0-44A2-9136-8EECEAC01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1087" y="621792"/>
            <a:ext cx="3624262" cy="5413248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Following are some typical hazards that you may be exposed to on site:</a:t>
            </a:r>
          </a:p>
          <a:p>
            <a:pPr eaLnBrk="1" hangingPunct="1"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Traffic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MSI’s (Musculoskeletal Injuries)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Mobile Equipment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Confined Space/Entry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100" b="1" i="1">
                <a:latin typeface="Calibri" panose="020F0502020204030204" pitchFamily="34" charset="0"/>
              </a:rPr>
              <a:t>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100" b="1" i="1">
                <a:latin typeface="Calibri" panose="020F0502020204030204" pitchFamily="34" charset="0"/>
              </a:rPr>
              <a:t>Do not enter a confined space until you have completed confined space training.</a:t>
            </a:r>
            <a:r>
              <a:rPr lang="en-US" altLang="en-US" sz="2100"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66DDFA-24CC-47E4-B73C-DC10D1831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3433763"/>
            <a:ext cx="3606801" cy="2743200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en-US" altLang="en-US" b="1" u="none">
                <a:latin typeface="Calibri" panose="020F0502020204030204" pitchFamily="34" charset="0"/>
              </a:rPr>
              <a:t>Reporting Procedures</a:t>
            </a:r>
          </a:p>
        </p:txBody>
      </p:sp>
      <p:pic>
        <p:nvPicPr>
          <p:cNvPr id="2" name="Picture 2" descr="http://tbn0.google.com/images?q=tbn:JnzbIhoRNzfReM:http://www.waynewhitecoop.com/system/images/Light%2520Bulb.jpg">
            <a:hlinkClick r:id="rId2"/>
            <a:extLst>
              <a:ext uri="{FF2B5EF4-FFF2-40B4-BE49-F238E27FC236}">
                <a16:creationId xmlns:a16="http://schemas.microsoft.com/office/drawing/2014/main" id="{3C7237B2-96CB-4808-BA56-B1F36F2D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594474"/>
            <a:ext cx="685800" cy="7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DA2E389-8432-45E6-AC48-2FB9E91970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>
                <a:latin typeface="Calibri" pitchFamily="34" charset="0"/>
              </a:rPr>
              <a:t>You must report any </a:t>
            </a:r>
            <a:r>
              <a:rPr lang="en-US" u="sng">
                <a:latin typeface="Calibri" pitchFamily="34" charset="0"/>
              </a:rPr>
              <a:t>accident</a:t>
            </a:r>
            <a:r>
              <a:rPr lang="en-US">
                <a:latin typeface="Calibri" pitchFamily="34" charset="0"/>
              </a:rPr>
              <a:t>, </a:t>
            </a:r>
            <a:r>
              <a:rPr lang="en-US" u="sng">
                <a:latin typeface="Calibri" pitchFamily="34" charset="0"/>
              </a:rPr>
              <a:t>incident</a:t>
            </a:r>
            <a:r>
              <a:rPr lang="en-US">
                <a:latin typeface="Calibri" pitchFamily="34" charset="0"/>
              </a:rPr>
              <a:t>, or </a:t>
            </a:r>
            <a:r>
              <a:rPr lang="en-US" u="sng">
                <a:latin typeface="Calibri" pitchFamily="34" charset="0"/>
              </a:rPr>
              <a:t>near miss</a:t>
            </a:r>
            <a:r>
              <a:rPr lang="en-US">
                <a:latin typeface="Calibri" pitchFamily="34" charset="0"/>
              </a:rPr>
              <a:t> to your supervisor immediately.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>
                <a:latin typeface="Calibri" pitchFamily="34" charset="0"/>
              </a:rPr>
              <a:t>*In the event of an injury, alert the first aid attendant </a:t>
            </a:r>
            <a:r>
              <a:rPr lang="en-US" b="1" i="1">
                <a:latin typeface="Calibri" pitchFamily="34" charset="0"/>
              </a:rPr>
              <a:t>immediately</a:t>
            </a:r>
            <a:endParaRPr lang="en-US" i="1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3F46-05D0-401D-A7F9-37D2D61F96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</p:spPr>
        <p:txBody>
          <a:bodyPr tIns="4572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en-US"/>
              <a:t>Injury Pyramid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495224-5105-474F-8A93-8F7168B0A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627871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FE0F-75D3-4FFB-A1FB-6159E71B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3433763"/>
            <a:ext cx="3606801" cy="2743200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en-US" altLang="en-US" b="1" u="none">
                <a:latin typeface="Calibri" panose="020F0502020204030204" pitchFamily="34" charset="0"/>
              </a:rPr>
              <a:t>Preventative Maintenance</a:t>
            </a:r>
          </a:p>
        </p:txBody>
      </p:sp>
      <p:pic>
        <p:nvPicPr>
          <p:cNvPr id="28675" name="Picture 6" descr="MCj04348940000[1]">
            <a:extLst>
              <a:ext uri="{FF2B5EF4-FFF2-40B4-BE49-F238E27FC236}">
                <a16:creationId xmlns:a16="http://schemas.microsoft.com/office/drawing/2014/main" id="{801BA903-B27F-4115-BDDB-F703B795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592944"/>
            <a:ext cx="685800" cy="7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9E18505-1F68-418D-B35C-F58276278C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anchor="ctr">
            <a:normAutofit/>
          </a:bodyPr>
          <a:lstStyle/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Tools and equipment must be inspected, maintained, and kept in good repair 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endParaRPr lang="en-US" altLang="en-US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Use warning tags to prevent workers from operating damaged or defective equipment 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endParaRPr lang="en-US" altLang="en-US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Lock out/tag a machine that is under maintenance 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E17EF4-649B-4B61-9CB8-E72073CBA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2983463"/>
              </p:ext>
            </p:extLst>
          </p:nvPr>
        </p:nvGraphicFramePr>
        <p:xfrm>
          <a:off x="1143000" y="1371600"/>
          <a:ext cx="69913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598201D-7B51-427A-93FA-5BDE025C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Safety Important To You?</a:t>
            </a:r>
          </a:p>
        </p:txBody>
      </p:sp>
      <p:sp>
        <p:nvSpPr>
          <p:cNvPr id="11267" name="Content Placeholder 10">
            <a:extLst>
              <a:ext uri="{FF2B5EF4-FFF2-40B4-BE49-F238E27FC236}">
                <a16:creationId xmlns:a16="http://schemas.microsoft.com/office/drawing/2014/main" id="{3715D752-F2C9-4056-A420-BADB7FE9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400"/>
              <a:t>	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>
            <a:extLst>
              <a:ext uri="{FF2B5EF4-FFF2-40B4-BE49-F238E27FC236}">
                <a16:creationId xmlns:a16="http://schemas.microsoft.com/office/drawing/2014/main" id="{3910A1A8-5CD6-4716-8C77-AB4B27B4B00C}"/>
              </a:ext>
            </a:extLst>
          </p:cNvPr>
          <p:cNvSpPr>
            <a:spLocks/>
          </p:cNvSpPr>
          <p:nvPr/>
        </p:nvSpPr>
        <p:spPr bwMode="auto">
          <a:xfrm>
            <a:off x="482598" y="3433763"/>
            <a:ext cx="3606801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Ask for Instruction</a:t>
            </a:r>
          </a:p>
        </p:txBody>
      </p:sp>
      <p:pic>
        <p:nvPicPr>
          <p:cNvPr id="29699" name="Picture 6" descr="MPj04392420000[1]">
            <a:extLst>
              <a:ext uri="{FF2B5EF4-FFF2-40B4-BE49-F238E27FC236}">
                <a16:creationId xmlns:a16="http://schemas.microsoft.com/office/drawing/2014/main" id="{6B9783E6-7AB4-4265-A0DA-90CB2BC5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63366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45B7248-3149-4636-9903-DF87303CB8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/>
              <a:t>   Always ask for instruction if unsure about how to perform a job safely</a:t>
            </a:r>
          </a:p>
          <a:p>
            <a:pPr indent="-228600" defTabSz="914400"/>
            <a:endParaRPr lang="en-US" altLang="en-US"/>
          </a:p>
          <a:p>
            <a:pPr indent="-228600" defTabSz="914400"/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itle 1">
            <a:extLst>
              <a:ext uri="{FF2B5EF4-FFF2-40B4-BE49-F238E27FC236}">
                <a16:creationId xmlns:a16="http://schemas.microsoft.com/office/drawing/2014/main" id="{2ACD6F61-06FB-400A-B896-56C3B71FFBA3}"/>
              </a:ext>
            </a:extLst>
          </p:cNvPr>
          <p:cNvSpPr>
            <a:spLocks/>
          </p:cNvSpPr>
          <p:nvPr/>
        </p:nvSpPr>
        <p:spPr bwMode="auto">
          <a:xfrm>
            <a:off x="482598" y="3433763"/>
            <a:ext cx="3606801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Training – Instruction and Demonstration</a:t>
            </a:r>
          </a:p>
        </p:txBody>
      </p:sp>
      <p:pic>
        <p:nvPicPr>
          <p:cNvPr id="30723" name="Picture 2" descr="http://www.allfreeclipart.com/construction/c14.gif">
            <a:extLst>
              <a:ext uri="{FF2B5EF4-FFF2-40B4-BE49-F238E27FC236}">
                <a16:creationId xmlns:a16="http://schemas.microsoft.com/office/drawing/2014/main" id="{40518C6A-B379-49E8-8B1E-D4E4860A5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589086"/>
            <a:ext cx="685800" cy="7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FEA8F0A-7222-4418-97AF-72F1234A87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endParaRPr lang="en-US" altLang="en-US"/>
          </a:p>
          <a:p>
            <a:pPr indent="-228600" defTabSz="914400"/>
            <a:r>
              <a:rPr lang="en-US" altLang="en-US"/>
              <a:t>Unsure how to perform a task?</a:t>
            </a:r>
            <a:br>
              <a:rPr lang="en-US" altLang="en-US"/>
            </a:br>
            <a:r>
              <a:rPr lang="en-US" altLang="en-US"/>
              <a:t>Obtain both instruction and demonstration – not simply a verbal description of the work tasks</a:t>
            </a:r>
          </a:p>
          <a:p>
            <a:pPr indent="-228600" defTabSz="914400"/>
            <a:endParaRPr lang="en-US" altLang="en-US"/>
          </a:p>
          <a:p>
            <a:pPr indent="-228600" defTabSz="914400"/>
            <a:r>
              <a:rPr lang="en-US" altLang="en-US"/>
              <a:t>Understand the safety risks</a:t>
            </a:r>
          </a:p>
          <a:p>
            <a:pPr indent="-228600" defTabSz="914400"/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84805-9028-4451-B63E-87633BAE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Personal Protective Equipment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50A7815-D3E7-4F9F-A6DC-BE139006F6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31748" name="Rectangle 7">
            <a:extLst>
              <a:ext uri="{FF2B5EF4-FFF2-40B4-BE49-F238E27FC236}">
                <a16:creationId xmlns:a16="http://schemas.microsoft.com/office/drawing/2014/main" id="{F73E0792-1951-4846-A969-FDF7C973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71628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none" dirty="0"/>
              <a:t>You must wear the following are personal protective equipment:</a:t>
            </a:r>
          </a:p>
          <a:p>
            <a:pPr eaLnBrk="1" hangingPunct="1"/>
            <a:endParaRPr lang="en-US" altLang="en-US" sz="2400" u="none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</a:rPr>
              <a:t>Hardhats</a:t>
            </a:r>
            <a:r>
              <a:rPr lang="en-US" altLang="en-US" sz="2400" b="1" dirty="0"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latin typeface="Calibri" panose="020F0502020204030204" pitchFamily="34" charset="0"/>
              </a:rPr>
              <a:t> whenever there is a potential hazard to the head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</a:rPr>
              <a:t>Foot Protection:  comply with Canadian Safety Association (C.S.A) standards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</a:rPr>
              <a:t>High Visibility Vests</a:t>
            </a:r>
            <a:endParaRPr lang="en-US" altLang="en-US" sz="2400" dirty="0"/>
          </a:p>
          <a:p>
            <a:pPr eaLnBrk="1" hangingPunct="1"/>
            <a:endParaRPr lang="en-US" altLang="en-US" sz="2400" u="none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4ED98-53AB-4613-9EE0-BFF2D282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Personal Protective Equipment 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9BD37DC9-66BF-450D-85FB-E738081C82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900" b="1">
                <a:latin typeface="Calibri" panose="020F0502020204030204" pitchFamily="34" charset="0"/>
              </a:rPr>
              <a:t>Eye/Face Protection:</a:t>
            </a:r>
            <a:r>
              <a:rPr lang="en-US" altLang="en-US" sz="1900">
                <a:latin typeface="Calibri" panose="020F0502020204030204" pitchFamily="34" charset="0"/>
              </a:rPr>
              <a:t> must wear whenever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>
                <a:latin typeface="Calibri" panose="020F0502020204030204" pitchFamily="34" charset="0"/>
              </a:rPr>
              <a:t>   doing work that causes a danger to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900">
                <a:latin typeface="Calibri" panose="020F0502020204030204" pitchFamily="34" charset="0"/>
              </a:rPr>
              <a:t>   the eyes or face.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9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9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900" b="1">
                <a:latin typeface="Calibri" panose="020F0502020204030204" pitchFamily="34" charset="0"/>
              </a:rPr>
              <a:t>Hearing Protection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 b="1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9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900" b="1">
                <a:latin typeface="Calibri" panose="020F0502020204030204" pitchFamily="34" charset="0"/>
              </a:rPr>
              <a:t>Hand Protection:</a:t>
            </a:r>
            <a:r>
              <a:rPr lang="en-US" altLang="en-US" sz="1900">
                <a:latin typeface="Calibri" panose="020F0502020204030204" pitchFamily="34" charset="0"/>
              </a:rPr>
              <a:t> Employees handling material likely to harm hands or arms must wear gloves or other appropriate devices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900" b="1">
                <a:latin typeface="Calibri" panose="020F0502020204030204" pitchFamily="34" charset="0"/>
              </a:rPr>
              <a:t>Respiratory Protection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19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7038B-1012-48EA-9A0B-C1983A60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Personal Protective Equipment 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2E2726A8-6DDA-4566-8106-3AA77670DB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600" b="1">
                <a:latin typeface="Calibri" panose="020F0502020204030204" pitchFamily="34" charset="0"/>
              </a:rPr>
              <a:t>Life Jackets</a:t>
            </a:r>
            <a:r>
              <a:rPr lang="en-US" altLang="en-US" sz="1600">
                <a:latin typeface="Calibri" panose="020F0502020204030204" pitchFamily="34" charset="0"/>
              </a:rPr>
              <a:t>:  life jackets are required to be worn when: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600">
                <a:latin typeface="Calibri" panose="020F0502020204030204" pitchFamily="34" charset="0"/>
              </a:rPr>
              <a:t>Working on barges without skirting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1600">
                <a:latin typeface="Calibri" panose="020F0502020204030204" pitchFamily="34" charset="0"/>
              </a:rPr>
              <a:t>Working within 3m (10ft) of an open dock face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1600">
                <a:latin typeface="Calibri" panose="020F0502020204030204" pitchFamily="34" charset="0"/>
              </a:rPr>
              <a:t>Working in conditions that present the possible risk of drowning</a:t>
            </a:r>
          </a:p>
          <a:p>
            <a:pPr lvl="1" eaLnBrk="1" hangingPunct="1"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1600" b="1">
                <a:latin typeface="Calibri" panose="020F0502020204030204" pitchFamily="34" charset="0"/>
              </a:rPr>
              <a:t>Fall Protection</a:t>
            </a:r>
            <a:r>
              <a:rPr lang="en-US" altLang="en-US" sz="1600">
                <a:latin typeface="Calibri" panose="020F0502020204030204" pitchFamily="34" charset="0"/>
              </a:rPr>
              <a:t>:  must be worn at a place where a fall from: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600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1600">
                <a:latin typeface="Calibri" panose="020F0502020204030204" pitchFamily="34" charset="0"/>
              </a:rPr>
              <a:t>3m (10ft) or more may occur, or</a:t>
            </a:r>
          </a:p>
          <a:p>
            <a:pPr lvl="1" eaLnBrk="1" hangingPunct="1">
              <a:buClr>
                <a:srgbClr val="C00000"/>
              </a:buClr>
              <a:buFontTx/>
              <a:buChar char="•"/>
            </a:pPr>
            <a:r>
              <a:rPr lang="en-US" altLang="en-US" sz="1600">
                <a:latin typeface="Calibri" panose="020F0502020204030204" pitchFamily="34" charset="0"/>
              </a:rPr>
              <a:t>A lesser height that involves an unusual risk of injury (e.g. 5ft above rebar)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CFD8-9A42-4D4E-A020-1AA98899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Hearing Conservation</a:t>
            </a:r>
          </a:p>
        </p:txBody>
      </p:sp>
      <p:graphicFrame>
        <p:nvGraphicFramePr>
          <p:cNvPr id="33993" name="Group 201">
            <a:extLst>
              <a:ext uri="{FF2B5EF4-FFF2-40B4-BE49-F238E27FC236}">
                <a16:creationId xmlns:a16="http://schemas.microsoft.com/office/drawing/2014/main" id="{ABE2F8BF-E61F-4648-B72C-D2AAD3C535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43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1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3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5527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Ear Protection Status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Noise Level (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+mj-lt"/>
                        </a:rPr>
                        <a:t>dBA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Communication requires worker to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2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Speak normally @__  ft.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Shout @ ___ft.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6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Ear Protection Not required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75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8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latin typeface="+mj-lt"/>
                        </a:rPr>
                        <a:t>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5262" marR="8526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40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Ear Protection Required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82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90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1/2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5262" marR="85262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4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85262" marR="8526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937D7D-0903-4068-8C68-88E5F7E0E0F5}"/>
              </a:ext>
            </a:extLst>
          </p:cNvPr>
          <p:cNvSpPr txBox="1"/>
          <p:nvPr/>
        </p:nvSpPr>
        <p:spPr>
          <a:xfrm>
            <a:off x="603250" y="1457325"/>
            <a:ext cx="7620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u="none" dirty="0">
                <a:latin typeface="+mj-lt"/>
              </a:rPr>
              <a:t>Table: Noise Level Determination-Rule of Thumb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D3CD70-7EBD-4D78-AC9F-04FD6D72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Workplace Violence 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9A430D0-3233-415B-A29A-2EF6C21417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>
                <a:latin typeface="Calibri" pitchFamily="34" charset="0"/>
              </a:rPr>
              <a:t>Workplace violence is any act in </a:t>
            </a:r>
          </a:p>
          <a:p>
            <a:pPr eaLnBrk="1" hangingPunct="1">
              <a:buFontTx/>
              <a:buNone/>
              <a:defRPr/>
            </a:pPr>
            <a:r>
              <a:rPr lang="en-US">
                <a:latin typeface="Calibri" pitchFamily="34" charset="0"/>
              </a:rPr>
              <a:t>   which a worker is:</a:t>
            </a:r>
          </a:p>
          <a:p>
            <a:pPr eaLnBrk="1" hangingPunct="1">
              <a:buFontTx/>
              <a:buNone/>
              <a:defRPr/>
            </a:pPr>
            <a:endParaRPr lang="en-US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Threatened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Intimidated or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Assaulted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en-US" sz="2100">
                <a:latin typeface="Calibri" pitchFamily="34" charset="0"/>
              </a:rPr>
              <a:t>   In his or her employment by an individual outside of the workplace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en-US" sz="2100" b="1">
                <a:latin typeface="Calibri" pitchFamily="34" charset="0"/>
              </a:rPr>
              <a:t>	When confronted, calmly back away, Do NOT enter any situation or location where you feel threatened or unsafe 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598F-2CB5-4DF0-8B40-01C05B52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690872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altLang="en-US" sz="4400" b="1" u="none"/>
              <a:t>Musculoskeletal Injuries (MSI’s)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87354-5864-483F-B5A8-C46589728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22576"/>
            <a:ext cx="4690872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buClr>
                <a:schemeClr val="accent1"/>
              </a:buClr>
            </a:pPr>
            <a:r>
              <a:rPr lang="en-US" altLang="en-US" sz="1800" u="none"/>
              <a:t>Musculoskeletal Injuries are </a:t>
            </a:r>
          </a:p>
          <a:p>
            <a:pPr indent="-228600" defTabSz="914400">
              <a:buClr>
                <a:schemeClr val="accent1"/>
              </a:buClr>
            </a:pPr>
            <a:r>
              <a:rPr lang="en-US" altLang="en-US" sz="1800" u="none"/>
              <a:t>tissue injuries: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Muscles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Tendons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Ligaments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endParaRPr lang="en-US" altLang="en-US" sz="1800" u="none"/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Signs of these injuries: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Swelling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Redness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Difficulty to move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Numbness/tingling</a:t>
            </a:r>
          </a:p>
          <a:p>
            <a:pPr lvl="2" indent="-228600" defTabSz="914400">
              <a:spcBef>
                <a:spcPct val="20000"/>
              </a:spcBef>
              <a:buClr>
                <a:srgbClr val="C00000"/>
              </a:buClr>
            </a:pPr>
            <a:r>
              <a:rPr lang="en-US" altLang="en-US" sz="1800" u="none"/>
              <a:t>Pain</a:t>
            </a:r>
          </a:p>
          <a:p>
            <a:pPr lvl="1" indent="-228600" defTabSz="91440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altLang="en-US" u="none"/>
          </a:p>
          <a:p>
            <a:pPr lvl="1" indent="-228600" defTabSz="914400">
              <a:spcBef>
                <a:spcPct val="20000"/>
              </a:spcBef>
              <a:buClr>
                <a:schemeClr val="accent2"/>
              </a:buClr>
              <a:buSzPct val="90000"/>
            </a:pPr>
            <a:endParaRPr lang="en-US" altLang="en-US" u="none"/>
          </a:p>
          <a:p>
            <a:pPr indent="-228600" defTabSz="914400">
              <a:buClr>
                <a:schemeClr val="accent1"/>
              </a:buClr>
              <a:buSzPct val="80000"/>
            </a:pPr>
            <a:endParaRPr lang="en-US" altLang="en-US" sz="1800" u="none"/>
          </a:p>
        </p:txBody>
      </p:sp>
      <p:pic>
        <p:nvPicPr>
          <p:cNvPr id="36866" name="Picture 6" descr="MPj04387900000[1]">
            <a:extLst>
              <a:ext uri="{FF2B5EF4-FFF2-40B4-BE49-F238E27FC236}">
                <a16:creationId xmlns:a16="http://schemas.microsoft.com/office/drawing/2014/main" id="{378C11DD-BD18-46C4-AADF-8776A234B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r="23416"/>
          <a:stretch/>
        </p:blipFill>
        <p:spPr bwMode="auto">
          <a:xfrm>
            <a:off x="5664199" y="10"/>
            <a:ext cx="34798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3E95D-4A45-45FC-A2BF-1457CF67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Driver’s Program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09EFBD6A-DDC5-4645-949E-39AB38ED9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Safe driving practices reduce the risk of accidents and injuries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All Employees must comply with the Motor Vehicle Act and regulations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BA1BC-7D11-4DBD-B55D-9647A965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W.H.M.I.S  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6029889D-7D65-4D22-993D-78504452E5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Sz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If you are/may be exposed to hazardous materials you must be WHMIS trained</a:t>
            </a:r>
          </a:p>
          <a:p>
            <a:pPr eaLnBrk="1" hangingPunct="1">
              <a:buSzTx/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SzTx/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 Workers have a right to know: 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What hazardous ingredients they are likely to be exposed to on the jobsite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What to do to protect themselves from those hazards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Where to get additional information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F73237BA-B351-4CD4-898F-CF296CA2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718" y="381000"/>
            <a:ext cx="8310563" cy="575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83743B-AAC7-4F6C-B2CD-25237476E4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9137" y="717550"/>
            <a:ext cx="2825496" cy="5095421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 Safe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033CFAE7-97C7-4ADF-BA32-585E7862453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00499" y="717550"/>
            <a:ext cx="4424363" cy="509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>
                <a:solidFill>
                  <a:srgbClr val="FFFFFF"/>
                </a:solidFill>
              </a:rPr>
              <a:t>Safety concerns? </a:t>
            </a:r>
          </a:p>
          <a:p>
            <a:pPr indent="-228600" defTabSz="914400"/>
            <a:r>
              <a:rPr lang="en-US" altLang="en-US">
                <a:solidFill>
                  <a:srgbClr val="FFFFFF"/>
                </a:solidFill>
              </a:rPr>
              <a:t>   Speak to your safety officer or supervisor. </a:t>
            </a:r>
          </a:p>
          <a:p>
            <a:pPr marL="0" indent="-228600" defTabSz="914400"/>
            <a:endParaRPr lang="en-US" altLang="en-US">
              <a:solidFill>
                <a:srgbClr val="FFFFFF"/>
              </a:solidFill>
            </a:endParaRPr>
          </a:p>
          <a:p>
            <a:pPr indent="-228600" defTabSz="914400"/>
            <a:r>
              <a:rPr lang="en-US" altLang="en-US">
                <a:solidFill>
                  <a:srgbClr val="FFFFFF"/>
                </a:solidFill>
              </a:rPr>
              <a:t>Make your job as safe as possible. </a:t>
            </a:r>
          </a:p>
          <a:p>
            <a:pPr indent="-228600" defTabSz="914400"/>
            <a:endParaRPr lang="en-US" altLang="en-US">
              <a:solidFill>
                <a:srgbClr val="FFFFFF"/>
              </a:solidFill>
            </a:endParaRPr>
          </a:p>
          <a:p>
            <a:pPr indent="-228600" defTabSz="914400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E37A-7172-4FE7-9B1A-9A5F1039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u="none">
                <a:solidFill>
                  <a:srgbClr val="FFFFFF"/>
                </a:solidFill>
                <a:latin typeface="Calibri" panose="020F0502020204030204" pitchFamily="34" charset="0"/>
              </a:rPr>
              <a:t>W.H.M.I.S  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F25A5552-0410-4169-AB9F-14056F331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All hazardous materials should be: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 labeled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have a MSDS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Current MSDS binders are located in_____________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">
            <a:extLst>
              <a:ext uri="{FF2B5EF4-FFF2-40B4-BE49-F238E27FC236}">
                <a16:creationId xmlns:a16="http://schemas.microsoft.com/office/drawing/2014/main" id="{CC05D1FA-46BE-4896-BF8E-79340DF25847}"/>
              </a:ext>
            </a:extLst>
          </p:cNvPr>
          <p:cNvSpPr>
            <a:spLocks/>
          </p:cNvSpPr>
          <p:nvPr/>
        </p:nvSpPr>
        <p:spPr bwMode="auto">
          <a:xfrm>
            <a:off x="482598" y="3433763"/>
            <a:ext cx="3606801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Mobile Equipment Operation</a:t>
            </a:r>
          </a:p>
        </p:txBody>
      </p:sp>
      <p:pic>
        <p:nvPicPr>
          <p:cNvPr id="40963" name="Picture 9" descr="MCPE01222_0000[1]">
            <a:extLst>
              <a:ext uri="{FF2B5EF4-FFF2-40B4-BE49-F238E27FC236}">
                <a16:creationId xmlns:a16="http://schemas.microsoft.com/office/drawing/2014/main" id="{E4FC773C-551F-4CD1-A21F-AB1A500E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678567"/>
            <a:ext cx="685800" cy="5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28EA3C7-956C-490D-9F09-97CCC8917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 dirty="0"/>
              <a:t>Working around mobile equipment can lead to serious injury or death if proper precautionary measures are not taken	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itle 1">
            <a:extLst>
              <a:ext uri="{FF2B5EF4-FFF2-40B4-BE49-F238E27FC236}">
                <a16:creationId xmlns:a16="http://schemas.microsoft.com/office/drawing/2014/main" id="{CC05D1FA-46BE-4896-BF8E-79340DF25847}"/>
              </a:ext>
            </a:extLst>
          </p:cNvPr>
          <p:cNvSpPr>
            <a:spLocks/>
          </p:cNvSpPr>
          <p:nvPr/>
        </p:nvSpPr>
        <p:spPr bwMode="auto">
          <a:xfrm>
            <a:off x="482598" y="3433763"/>
            <a:ext cx="3606801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Mobile Equipment Operation</a:t>
            </a:r>
          </a:p>
        </p:txBody>
      </p:sp>
      <p:pic>
        <p:nvPicPr>
          <p:cNvPr id="40963" name="Picture 9" descr="MCPE01222_0000[1]">
            <a:extLst>
              <a:ext uri="{FF2B5EF4-FFF2-40B4-BE49-F238E27FC236}">
                <a16:creationId xmlns:a16="http://schemas.microsoft.com/office/drawing/2014/main" id="{E4FC773C-551F-4CD1-A21F-AB1A500E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678567"/>
            <a:ext cx="685800" cy="5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28EA3C7-956C-490D-9F09-97CCC89173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9063" indent="0">
              <a:lnSpc>
                <a:spcPct val="70000"/>
              </a:lnSpc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Ensure eye contact with operator before entering the area </a:t>
            </a:r>
          </a:p>
          <a:p>
            <a:pPr marL="728663" indent="-609600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119063" indent="0">
              <a:lnSpc>
                <a:spcPct val="70000"/>
              </a:lnSpc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Avoid pinch points (Important for articulating equipment and excavators)</a:t>
            </a:r>
          </a:p>
          <a:p>
            <a:pPr marL="728663" indent="-609600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</a:endParaRPr>
          </a:p>
          <a:p>
            <a:pPr marL="119063" indent="0">
              <a:lnSpc>
                <a:spcPct val="70000"/>
              </a:lnSpc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Inform operator you enter into the swing of an excavator or into a machine’s blind spot</a:t>
            </a:r>
          </a:p>
        </p:txBody>
      </p:sp>
    </p:spTree>
    <p:extLst>
      <p:ext uri="{BB962C8B-B14F-4D97-AF65-F5344CB8AC3E}">
        <p14:creationId xmlns:p14="http://schemas.microsoft.com/office/powerpoint/2010/main" val="245978951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itle 1">
            <a:extLst>
              <a:ext uri="{FF2B5EF4-FFF2-40B4-BE49-F238E27FC236}">
                <a16:creationId xmlns:a16="http://schemas.microsoft.com/office/drawing/2014/main" id="{7FCFFF4F-7588-4FAF-9572-980CA348BE08}"/>
              </a:ext>
            </a:extLst>
          </p:cNvPr>
          <p:cNvSpPr>
            <a:spLocks/>
          </p:cNvSpPr>
          <p:nvPr/>
        </p:nvSpPr>
        <p:spPr bwMode="auto">
          <a:xfrm>
            <a:off x="482598" y="3433763"/>
            <a:ext cx="3606801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Mobile Equipment Operation</a:t>
            </a:r>
          </a:p>
        </p:txBody>
      </p:sp>
      <p:pic>
        <p:nvPicPr>
          <p:cNvPr id="43011" name="Picture 7" descr="MCPE01222_0000[1]">
            <a:extLst>
              <a:ext uri="{FF2B5EF4-FFF2-40B4-BE49-F238E27FC236}">
                <a16:creationId xmlns:a16="http://schemas.microsoft.com/office/drawing/2014/main" id="{DF4B4905-496B-49D0-8DE2-D72ED3E80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678567"/>
            <a:ext cx="685800" cy="59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E6F07E9-8855-4350-836E-2D86C6FEF3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SzTx/>
            </a:pPr>
            <a:r>
              <a:rPr lang="en-US" altLang="en-US"/>
              <a:t>	Equipment operators are responsible for ensuring that:</a:t>
            </a:r>
          </a:p>
          <a:p>
            <a:pPr indent="-228600" defTabSz="914400">
              <a:buSzTx/>
            </a:pPr>
            <a:endParaRPr lang="en-US" altLang="en-US"/>
          </a:p>
          <a:p>
            <a:pPr indent="-228600" defTabSz="914400">
              <a:buSzTx/>
            </a:pPr>
            <a:endParaRPr lang="en-US" altLang="en-US"/>
          </a:p>
          <a:p>
            <a:pPr indent="-228600" defTabSz="914400">
              <a:buSzTx/>
            </a:pPr>
            <a:r>
              <a:rPr lang="en-US" altLang="en-US"/>
              <a:t>the machine they are operating is in good working condition </a:t>
            </a:r>
          </a:p>
          <a:p>
            <a:pPr indent="-228600" defTabSz="914400">
              <a:buSzTx/>
            </a:pPr>
            <a:endParaRPr lang="en-US" altLang="en-US"/>
          </a:p>
          <a:p>
            <a:pPr indent="-228600" defTabSz="914400">
              <a:buSzTx/>
            </a:pPr>
            <a:r>
              <a:rPr lang="en-US" altLang="en-US"/>
              <a:t>they are in full control of it at all times</a:t>
            </a:r>
          </a:p>
          <a:p>
            <a:pPr indent="-228600" defTabSz="914400">
              <a:buSzTx/>
            </a:pPr>
            <a:endParaRPr lang="en-US" altLang="en-US"/>
          </a:p>
          <a:p>
            <a:pPr indent="-228600" defTabSz="914400">
              <a:buSzTx/>
            </a:pPr>
            <a:endParaRPr lang="en-US" altLang="en-US"/>
          </a:p>
          <a:p>
            <a:pPr indent="-228600" defTabSz="914400">
              <a:buSzTx/>
            </a:pPr>
            <a:r>
              <a:rPr lang="en-US" altLang="en-US"/>
              <a:t>Operate equipment in a manner that </a:t>
            </a:r>
          </a:p>
          <a:p>
            <a:pPr indent="-228600" defTabSz="914400">
              <a:buSzTx/>
            </a:pPr>
            <a:r>
              <a:rPr lang="en-US" altLang="en-US"/>
              <a:t>   does not endanger others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5" name="Picture 2" descr="http://tbn0.google.com/images?q=tbn:UUYJ8zmhRSMlNM:http://ftcneiu1.tripod.com/sitebuildercontent/sitebuilderpictures/checklist.jpeg">
            <a:hlinkClick r:id="rId2"/>
            <a:extLst>
              <a:ext uri="{FF2B5EF4-FFF2-40B4-BE49-F238E27FC236}">
                <a16:creationId xmlns:a16="http://schemas.microsoft.com/office/drawing/2014/main" id="{674F48AB-9990-4DAA-9490-252A4852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991" y="2705831"/>
            <a:ext cx="1331679" cy="143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rgbClr val="E2B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6" name="Title 1">
            <a:extLst>
              <a:ext uri="{FF2B5EF4-FFF2-40B4-BE49-F238E27FC236}">
                <a16:creationId xmlns:a16="http://schemas.microsoft.com/office/drawing/2014/main" id="{D29FD5CC-F68E-4916-8AE3-FB180A686184}"/>
              </a:ext>
            </a:extLst>
          </p:cNvPr>
          <p:cNvSpPr>
            <a:spLocks/>
          </p:cNvSpPr>
          <p:nvPr/>
        </p:nvSpPr>
        <p:spPr bwMode="auto">
          <a:xfrm>
            <a:off x="3892214" y="365125"/>
            <a:ext cx="4713469" cy="19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Workplace Inspections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1655828A-7543-4C4F-A49D-953F6CE2FA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92214" y="2561303"/>
            <a:ext cx="4713469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altLang="en-US" sz="1700">
                <a:solidFill>
                  <a:srgbClr val="FFFFFF"/>
                </a:solidFill>
              </a:rPr>
              <a:t>Conducted on a regular basis and/or special circumstances at all worksites </a:t>
            </a:r>
          </a:p>
          <a:p>
            <a:pPr indent="-228600" defTabSz="914400"/>
            <a:endParaRPr lang="en-US" altLang="en-US" sz="1700">
              <a:solidFill>
                <a:srgbClr val="FFFFFF"/>
              </a:solidFill>
            </a:endParaRPr>
          </a:p>
          <a:p>
            <a:pPr indent="-228600" defTabSz="914400"/>
            <a:r>
              <a:rPr lang="en-US" altLang="en-US" sz="1700">
                <a:solidFill>
                  <a:srgbClr val="FFFFFF"/>
                </a:solidFill>
              </a:rPr>
              <a:t> If a hazard is identified: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 report it to their supervisor and 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ensure that it is corrected promptly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://tbn0.google.com/images?q=tbn:dxrwgZJ58zjn2M:https://www.nysdot.gov/portal/page/portal/programs/familys-grief/familys-grief-repository/dot_hard_hat02B.jpg">
            <a:hlinkClick r:id="rId2"/>
            <a:extLst>
              <a:ext uri="{FF2B5EF4-FFF2-40B4-BE49-F238E27FC236}">
                <a16:creationId xmlns:a16="http://schemas.microsoft.com/office/drawing/2014/main" id="{2761826A-7C19-4632-87D0-5F2A42B3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7991" y="2759335"/>
            <a:ext cx="1331679" cy="133167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rgbClr val="5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60" name="Title 1">
            <a:extLst>
              <a:ext uri="{FF2B5EF4-FFF2-40B4-BE49-F238E27FC236}">
                <a16:creationId xmlns:a16="http://schemas.microsoft.com/office/drawing/2014/main" id="{BECC1C2B-F5BD-4B42-9C00-08CB3D3B6C3B}"/>
              </a:ext>
            </a:extLst>
          </p:cNvPr>
          <p:cNvSpPr>
            <a:spLocks/>
          </p:cNvSpPr>
          <p:nvPr/>
        </p:nvSpPr>
        <p:spPr bwMode="auto">
          <a:xfrm>
            <a:off x="3892214" y="365125"/>
            <a:ext cx="4713469" cy="19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Accident / Incident Investigations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563020C-3874-42A7-8080-07E6B82F2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92214" y="2561303"/>
            <a:ext cx="4713469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buSzTx/>
            </a:pPr>
            <a:r>
              <a:rPr lang="en-US" altLang="en-US" sz="1700">
                <a:solidFill>
                  <a:srgbClr val="FFFFFF"/>
                </a:solidFill>
              </a:rPr>
              <a:t>	Investigations are completed on: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all serious accidents (medical treatment, property damage) and 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near misses, to prevent similar incidents from occurring in the future. </a:t>
            </a:r>
          </a:p>
          <a:p>
            <a:pPr indent="-228600" defTabSz="914400">
              <a:buSzTx/>
            </a:pPr>
            <a:endParaRPr lang="en-US" altLang="en-US" sz="1700">
              <a:solidFill>
                <a:srgbClr val="FFFFFF"/>
              </a:solidFill>
            </a:endParaRPr>
          </a:p>
          <a:p>
            <a:pPr indent="-228600" defTabSz="914400">
              <a:buSzTx/>
            </a:pPr>
            <a:r>
              <a:rPr lang="en-US" altLang="en-US" sz="1700">
                <a:solidFill>
                  <a:srgbClr val="FFFFFF"/>
                </a:solidFill>
              </a:rPr>
              <a:t>	    If you are involved in or witness an accident or near miss, report it immediately to your supervisor </a:t>
            </a:r>
          </a:p>
          <a:p>
            <a:pPr indent="-228600" defTabSz="914400"/>
            <a:endParaRPr lang="en-US" altLang="en-US" sz="1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083" name="Picture 7" descr="3339first_aid_kit">
            <a:extLst>
              <a:ext uri="{FF2B5EF4-FFF2-40B4-BE49-F238E27FC236}">
                <a16:creationId xmlns:a16="http://schemas.microsoft.com/office/drawing/2014/main" id="{649AD79D-4569-4DE8-9B76-681BED44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991" y="2925795"/>
            <a:ext cx="1331679" cy="9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rgbClr val="AC6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4" name="Title 1">
            <a:extLst>
              <a:ext uri="{FF2B5EF4-FFF2-40B4-BE49-F238E27FC236}">
                <a16:creationId xmlns:a16="http://schemas.microsoft.com/office/drawing/2014/main" id="{FCC04075-16B3-40CD-AE66-759F30F23703}"/>
              </a:ext>
            </a:extLst>
          </p:cNvPr>
          <p:cNvSpPr>
            <a:spLocks/>
          </p:cNvSpPr>
          <p:nvPr/>
        </p:nvSpPr>
        <p:spPr bwMode="auto">
          <a:xfrm>
            <a:off x="3892214" y="365125"/>
            <a:ext cx="4713469" cy="19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First Aid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D1640229-AEE6-4BB6-8CF8-6AF8A55887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92214" y="2561303"/>
            <a:ext cx="4713469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altLang="en-US" sz="1700">
                <a:solidFill>
                  <a:srgbClr val="FFFFFF"/>
                </a:solidFill>
              </a:rPr>
              <a:t>	</a:t>
            </a:r>
          </a:p>
          <a:p>
            <a:pPr indent="-228600" defTabSz="914400"/>
            <a:r>
              <a:rPr lang="en-US" altLang="en-US" sz="1700">
                <a:solidFill>
                  <a:srgbClr val="FFFFFF"/>
                </a:solidFill>
              </a:rPr>
              <a:t>A current list of first aid attendants is available: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with each foreman, 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with the safety officer, 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1700">
                <a:solidFill>
                  <a:srgbClr val="FFFFFF"/>
                </a:solidFill>
              </a:rPr>
              <a:t>posted on the _____________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136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107" name="Picture 7" descr="emergency">
            <a:extLst>
              <a:ext uri="{FF2B5EF4-FFF2-40B4-BE49-F238E27FC236}">
                <a16:creationId xmlns:a16="http://schemas.microsoft.com/office/drawing/2014/main" id="{31EA812C-357A-4DDA-B04D-8FF09685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991" y="2982392"/>
            <a:ext cx="1331679" cy="8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-2"/>
            <a:ext cx="5653278" cy="6858002"/>
          </a:xfrm>
          <a:prstGeom prst="rect">
            <a:avLst/>
          </a:prstGeom>
          <a:solidFill>
            <a:srgbClr val="824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8" name="Title 1">
            <a:extLst>
              <a:ext uri="{FF2B5EF4-FFF2-40B4-BE49-F238E27FC236}">
                <a16:creationId xmlns:a16="http://schemas.microsoft.com/office/drawing/2014/main" id="{C1FAED8D-49A1-4806-BB38-2B53B2DE0684}"/>
              </a:ext>
            </a:extLst>
          </p:cNvPr>
          <p:cNvSpPr>
            <a:spLocks/>
          </p:cNvSpPr>
          <p:nvPr/>
        </p:nvSpPr>
        <p:spPr bwMode="auto">
          <a:xfrm>
            <a:off x="3892214" y="365125"/>
            <a:ext cx="4713469" cy="19847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5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Emergency Procedures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21C052-ED5B-4A83-B5A5-11FC77C20D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92214" y="2561303"/>
            <a:ext cx="4713469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0" lvl="2" indent="-228600" defTabSz="914400"/>
            <a:r>
              <a:rPr lang="en-US" altLang="en-US" sz="1700" b="1" dirty="0">
                <a:solidFill>
                  <a:srgbClr val="FFFFFF"/>
                </a:solidFill>
              </a:rPr>
              <a:t>Fire Response</a:t>
            </a:r>
          </a:p>
          <a:p>
            <a:pPr indent="-228600" defTabSz="914400">
              <a:buSzTx/>
            </a:pPr>
            <a:endParaRPr lang="en-US" altLang="en-US" sz="1700" b="1" dirty="0">
              <a:solidFill>
                <a:srgbClr val="FFFFFF"/>
              </a:solidFill>
            </a:endParaRPr>
          </a:p>
          <a:p>
            <a:pPr marL="1143000" lvl="2" indent="-228600" defTabSz="914400"/>
            <a:r>
              <a:rPr lang="en-US" altLang="en-US" sz="1700" b="1" dirty="0">
                <a:solidFill>
                  <a:srgbClr val="FFFFFF"/>
                </a:solidFill>
              </a:rPr>
              <a:t>Spill Response</a:t>
            </a:r>
          </a:p>
          <a:p>
            <a:pPr indent="-228600" defTabSz="914400">
              <a:buSzTx/>
            </a:pPr>
            <a:endParaRPr lang="en-US" altLang="en-US" sz="1700" b="1" dirty="0">
              <a:solidFill>
                <a:srgbClr val="FFFFFF"/>
              </a:solidFill>
            </a:endParaRPr>
          </a:p>
          <a:p>
            <a:pPr marL="1143000" lvl="2" indent="-228600" defTabSz="914400"/>
            <a:r>
              <a:rPr lang="en-US" altLang="en-US" sz="1700" b="1" dirty="0">
                <a:solidFill>
                  <a:srgbClr val="FFFFFF"/>
                </a:solidFill>
              </a:rPr>
              <a:t>Evacuation Plan</a:t>
            </a:r>
            <a:r>
              <a:rPr lang="en-US" altLang="en-US" sz="1700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32" name="Title 1">
            <a:extLst>
              <a:ext uri="{FF2B5EF4-FFF2-40B4-BE49-F238E27FC236}">
                <a16:creationId xmlns:a16="http://schemas.microsoft.com/office/drawing/2014/main" id="{A001C311-D7E9-40F1-8240-A30DB2BF51E9}"/>
              </a:ext>
            </a:extLst>
          </p:cNvPr>
          <p:cNvSpPr>
            <a:spLocks/>
          </p:cNvSpPr>
          <p:nvPr/>
        </p:nvSpPr>
        <p:spPr bwMode="auto">
          <a:xfrm>
            <a:off x="628650" y="624568"/>
            <a:ext cx="2824842" cy="5412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Safety Committee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1DB4334E-B1A7-4390-B718-14BCEE2F54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200525" y="624568"/>
            <a:ext cx="4314823" cy="5412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SzTx/>
            </a:pPr>
            <a:r>
              <a:rPr lang="en-US" altLang="en-US"/>
              <a:t>Composed of a management and workers</a:t>
            </a:r>
          </a:p>
          <a:p>
            <a:pPr lvl="1" indent="-228600" defTabSz="914400">
              <a:buClr>
                <a:srgbClr val="C00000"/>
              </a:buClr>
            </a:pPr>
            <a:endParaRPr lang="en-US" altLang="en-US" sz="2100"/>
          </a:p>
          <a:p>
            <a:pPr indent="-228600" defTabSz="914400">
              <a:buSzTx/>
            </a:pPr>
            <a:r>
              <a:rPr lang="en-US" altLang="en-US"/>
              <a:t>Work to:</a:t>
            </a:r>
          </a:p>
          <a:p>
            <a:pPr indent="-228600" defTabSz="914400">
              <a:buSzTx/>
            </a:pPr>
            <a:endParaRPr lang="en-US" altLang="en-US"/>
          </a:p>
          <a:p>
            <a:pPr indent="-228600" defTabSz="914400">
              <a:buSzTx/>
            </a:pPr>
            <a:r>
              <a:rPr lang="en-US" altLang="en-US"/>
              <a:t>Prevent accidents </a:t>
            </a:r>
          </a:p>
          <a:p>
            <a:pPr indent="-228600" defTabSz="914400">
              <a:buSzTx/>
            </a:pPr>
            <a:r>
              <a:rPr lang="en-US" altLang="en-US"/>
              <a:t>Discuss safety concerns from the work force </a:t>
            </a:r>
          </a:p>
          <a:p>
            <a:pPr indent="-228600" defTabSz="914400">
              <a:buSzTx/>
            </a:pPr>
            <a:r>
              <a:rPr lang="en-US" altLang="en-US"/>
              <a:t>Recommend ways to implement safety programs 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5" name="Title 1">
            <a:extLst>
              <a:ext uri="{FF2B5EF4-FFF2-40B4-BE49-F238E27FC236}">
                <a16:creationId xmlns:a16="http://schemas.microsoft.com/office/drawing/2014/main" id="{B6C7A500-F28F-44F2-982E-7E8D052B00EA}"/>
              </a:ext>
            </a:extLst>
          </p:cNvPr>
          <p:cNvSpPr>
            <a:spLocks/>
          </p:cNvSpPr>
          <p:nvPr/>
        </p:nvSpPr>
        <p:spPr bwMode="auto">
          <a:xfrm>
            <a:off x="628650" y="624568"/>
            <a:ext cx="2824842" cy="5412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Toolbox Talks 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BA898832-63B5-40C8-B428-2369DDE0FA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/>
              <a:t>Relays important safety issues throughout the company</a:t>
            </a:r>
          </a:p>
          <a:p>
            <a:pPr indent="-228600" defTabSz="914400"/>
            <a:endParaRPr lang="en-US" altLang="en-US"/>
          </a:p>
          <a:p>
            <a:pPr indent="-228600" defTabSz="914400"/>
            <a:endParaRPr lang="en-US" altLang="en-US"/>
          </a:p>
          <a:p>
            <a:pPr indent="-228600" defTabSz="914400"/>
            <a:r>
              <a:rPr lang="en-US" altLang="en-US"/>
              <a:t>Discussion on safe work practices, hazard controls, site specific requirements, etc.</a:t>
            </a:r>
          </a:p>
          <a:p>
            <a:pPr indent="-228600" defTabSz="914400"/>
            <a:endParaRPr lang="en-US" altLang="en-US"/>
          </a:p>
          <a:p>
            <a:pPr indent="-228600" defTabSz="914400"/>
            <a:r>
              <a:rPr lang="en-US" altLang="en-US"/>
              <a:t>Participation is the key to ensure that safety meetings are productive and useful</a:t>
            </a:r>
          </a:p>
          <a:p>
            <a:pPr indent="-228600" defTabSz="914400"/>
            <a:endParaRPr lang="en-US" altLang="en-US"/>
          </a:p>
          <a:p>
            <a:pPr indent="-228600" defTabSz="914400"/>
            <a:r>
              <a:rPr lang="en-US" altLang="en-US"/>
              <a:t>Conducted__________</a:t>
            </a:r>
          </a:p>
          <a:p>
            <a:pPr indent="-228600" defTabSz="914400"/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E60F4-B452-4B29-A9AE-7BC06B28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4568"/>
            <a:ext cx="2824842" cy="541292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Responsibilities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41F58FB0-62D6-409F-8704-CEF77B400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Worker</a:t>
            </a:r>
          </a:p>
          <a:p>
            <a:pPr eaLnBrk="1" hangingPunct="1">
              <a:buFontTx/>
              <a:buNone/>
            </a:pPr>
            <a:endParaRPr lang="en-US" altLang="en-US" b="1" i="1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Follow health and safety requirements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Ask for instruction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Work safely, and encourage your co-workers 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Correct any unsafe conditions and report to your supervisor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Report any injury to the first aid attendant / supervisor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Take the initiative.  Make suggestions to improve safety</a:t>
            </a:r>
            <a:endParaRPr lang="en-US" altLang="en-US" sz="2100"/>
          </a:p>
          <a:p>
            <a:pPr eaLnBrk="1" hangingPunct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73237BA-B351-4CD4-898F-CF296CA2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718" y="381000"/>
            <a:ext cx="8310563" cy="575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9" name="Title 1">
            <a:extLst>
              <a:ext uri="{FF2B5EF4-FFF2-40B4-BE49-F238E27FC236}">
                <a16:creationId xmlns:a16="http://schemas.microsoft.com/office/drawing/2014/main" id="{29463AF7-484C-4D68-A3E1-83FF1CB9D62A}"/>
              </a:ext>
            </a:extLst>
          </p:cNvPr>
          <p:cNvSpPr>
            <a:spLocks/>
          </p:cNvSpPr>
          <p:nvPr/>
        </p:nvSpPr>
        <p:spPr bwMode="auto">
          <a:xfrm>
            <a:off x="719137" y="717550"/>
            <a:ext cx="2825496" cy="5095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Injury Management / RTW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22941FD-E830-4926-957B-5A65A17D6B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499" y="717550"/>
            <a:ext cx="4424363" cy="509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buSzTx/>
            </a:pPr>
            <a:r>
              <a:rPr lang="en-US" altLang="en-US">
                <a:solidFill>
                  <a:srgbClr val="FFFFFF"/>
                </a:solidFill>
              </a:rPr>
              <a:t>If you are injured at work or have symptoms of a work-related illness, you must report it to your Supervisor</a:t>
            </a:r>
          </a:p>
          <a:p>
            <a:pPr indent="-228600" defTabSz="914400">
              <a:buSzTx/>
            </a:pPr>
            <a:endParaRPr lang="en-US" altLang="en-US">
              <a:solidFill>
                <a:srgbClr val="FFFFFF"/>
              </a:solidFill>
            </a:endParaRPr>
          </a:p>
          <a:p>
            <a:pPr indent="-228600" defTabSz="914400">
              <a:buSzTx/>
            </a:pPr>
            <a:endParaRPr lang="en-US" altLang="en-US">
              <a:solidFill>
                <a:srgbClr val="FFFFFF"/>
              </a:solidFill>
            </a:endParaRPr>
          </a:p>
          <a:p>
            <a:pPr indent="-228600" defTabSz="914400">
              <a:buSzTx/>
            </a:pPr>
            <a:r>
              <a:rPr lang="en-US" altLang="en-US">
                <a:solidFill>
                  <a:srgbClr val="FFFFFF"/>
                </a:solidFill>
              </a:rPr>
              <a:t>Return-to-Work (RTW) Program has been established for workers who sustain workplace injuries</a:t>
            </a:r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72">
            <a:extLst>
              <a:ext uri="{FF2B5EF4-FFF2-40B4-BE49-F238E27FC236}">
                <a16:creationId xmlns:a16="http://schemas.microsoft.com/office/drawing/2014/main" id="{F73237BA-B351-4CD4-898F-CF296CA2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718" y="381000"/>
            <a:ext cx="8310563" cy="575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4" name="Title 1">
            <a:extLst>
              <a:ext uri="{FF2B5EF4-FFF2-40B4-BE49-F238E27FC236}">
                <a16:creationId xmlns:a16="http://schemas.microsoft.com/office/drawing/2014/main" id="{E6912E84-DBDF-495A-B67F-082BD9CF90F9}"/>
              </a:ext>
            </a:extLst>
          </p:cNvPr>
          <p:cNvSpPr>
            <a:spLocks/>
          </p:cNvSpPr>
          <p:nvPr/>
        </p:nvSpPr>
        <p:spPr bwMode="auto">
          <a:xfrm>
            <a:off x="719137" y="717550"/>
            <a:ext cx="2825496" cy="5095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Site Orientation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494627BC-324B-4A8A-877B-6B4EC58FB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499" y="717550"/>
            <a:ext cx="4424363" cy="509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 defTabSz="914400">
              <a:buClr>
                <a:srgbClr val="C00000"/>
              </a:buClr>
              <a:buSzTx/>
            </a:pPr>
            <a:r>
              <a:rPr lang="en-US" altLang="en-US" sz="2100">
                <a:solidFill>
                  <a:srgbClr val="FFFFFF"/>
                </a:solidFill>
              </a:rPr>
              <a:t>Includes: </a:t>
            </a:r>
          </a:p>
          <a:p>
            <a:pPr lvl="1" indent="-228600" defTabSz="914400">
              <a:buClr>
                <a:srgbClr val="C00000"/>
              </a:buClr>
              <a:buSzTx/>
            </a:pPr>
            <a:endParaRPr lang="en-US" altLang="en-US" sz="2100">
              <a:solidFill>
                <a:srgbClr val="FFFFFF"/>
              </a:solidFill>
            </a:endParaRPr>
          </a:p>
          <a:p>
            <a:pPr lvl="1" indent="-228600" defTabSz="914400">
              <a:buClr>
                <a:srgbClr val="C00000"/>
              </a:buClr>
              <a:buSzTx/>
            </a:pPr>
            <a:r>
              <a:rPr lang="en-US" altLang="en-US" sz="2100">
                <a:solidFill>
                  <a:srgbClr val="FFFFFF"/>
                </a:solidFill>
              </a:rPr>
              <a:t>Facility Walk Through 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Review the site specifics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Introduction to supervisor / contact information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Incident Reporting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Bulletin Board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First Aid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Tool Area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Attendance</a:t>
            </a:r>
          </a:p>
          <a:p>
            <a:pPr indent="-228600" defTabSz="914400">
              <a:buSzTx/>
            </a:pPr>
            <a:endParaRPr lang="en-US" altLang="en-US">
              <a:solidFill>
                <a:srgbClr val="FFFFFF"/>
              </a:solidFill>
            </a:endParaRPr>
          </a:p>
          <a:p>
            <a:pPr indent="-228600" defTabSz="914400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73237BA-B351-4CD4-898F-CF296CA2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718" y="381000"/>
            <a:ext cx="8310563" cy="575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8" name="Title 1">
            <a:extLst>
              <a:ext uri="{FF2B5EF4-FFF2-40B4-BE49-F238E27FC236}">
                <a16:creationId xmlns:a16="http://schemas.microsoft.com/office/drawing/2014/main" id="{7AF5ECC1-B077-4541-8A14-2D47E0C5F8BE}"/>
              </a:ext>
            </a:extLst>
          </p:cNvPr>
          <p:cNvSpPr>
            <a:spLocks/>
          </p:cNvSpPr>
          <p:nvPr/>
        </p:nvSpPr>
        <p:spPr bwMode="auto">
          <a:xfrm>
            <a:off x="719137" y="717550"/>
            <a:ext cx="2825496" cy="5095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Site Orientation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D3C8F7FA-A012-45A7-87D4-9A3B9166D2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499" y="717550"/>
            <a:ext cx="4424363" cy="509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Designated smoking areas 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Emergency Procedures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Emergency exits / Muster Points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Fire extinguisher locations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Other emergency equipment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MSDS Location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Housekeeping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Personal Protective Equipment</a:t>
            </a:r>
          </a:p>
          <a:p>
            <a:pPr lvl="1" indent="-228600" defTabSz="914400">
              <a:buClr>
                <a:srgbClr val="C00000"/>
              </a:buClr>
            </a:pPr>
            <a:r>
              <a:rPr lang="en-US" altLang="en-US" sz="2100">
                <a:solidFill>
                  <a:srgbClr val="FFFFFF"/>
                </a:solidFill>
              </a:rPr>
              <a:t>Equipment/Vehicle Inspections</a:t>
            </a:r>
          </a:p>
          <a:p>
            <a:pPr lvl="1" indent="-228600" defTabSz="914400">
              <a:buClr>
                <a:srgbClr val="C00000"/>
              </a:buClr>
            </a:pPr>
            <a:endParaRPr lang="en-US" altLang="en-US" sz="2100">
              <a:solidFill>
                <a:srgbClr val="FFFFFF"/>
              </a:solidFill>
            </a:endParaRPr>
          </a:p>
          <a:p>
            <a:pPr indent="-228600" defTabSz="914400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F73237BA-B351-4CD4-898F-CF296CA2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718" y="381000"/>
            <a:ext cx="8310563" cy="575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53" name="Title 1">
            <a:extLst>
              <a:ext uri="{FF2B5EF4-FFF2-40B4-BE49-F238E27FC236}">
                <a16:creationId xmlns:a16="http://schemas.microsoft.com/office/drawing/2014/main" id="{22FF20B6-A472-4FA2-9889-2FA18F54B553}"/>
              </a:ext>
            </a:extLst>
          </p:cNvPr>
          <p:cNvSpPr>
            <a:spLocks/>
          </p:cNvSpPr>
          <p:nvPr/>
        </p:nvSpPr>
        <p:spPr bwMode="auto">
          <a:xfrm>
            <a:off x="719137" y="717550"/>
            <a:ext cx="2825496" cy="50954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b="1" u="none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Safe Work Procedures 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B807EAFB-A75E-4049-8FFB-CF72855345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499" y="717550"/>
            <a:ext cx="4424363" cy="50954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altLang="en-US">
                <a:solidFill>
                  <a:srgbClr val="FFFFFF"/>
                </a:solidFill>
              </a:rPr>
              <a:t>Step-by-step description of how to complete a job safely and efficiently</a:t>
            </a:r>
          </a:p>
          <a:p>
            <a:pPr indent="-228600" defTabSz="914400"/>
            <a:endParaRPr lang="en-US" altLang="en-US">
              <a:solidFill>
                <a:srgbClr val="FFFFFF"/>
              </a:solidFill>
            </a:endParaRPr>
          </a:p>
          <a:p>
            <a:pPr indent="-228600" defTabSz="914400"/>
            <a:endParaRPr lang="en-US" altLang="en-US">
              <a:solidFill>
                <a:srgbClr val="FFFFFF"/>
              </a:solidFill>
            </a:endParaRPr>
          </a:p>
          <a:p>
            <a:pPr indent="-228600" defTabSz="914400"/>
            <a:r>
              <a:rPr lang="en-US" altLang="en-US">
                <a:solidFill>
                  <a:srgbClr val="FFFFFF"/>
                </a:solidFill>
              </a:rPr>
              <a:t> You can find safe work procedures in________________</a:t>
            </a: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557D3-ECE6-4562-A250-3F3A0F34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2"/>
            <a:ext cx="7886700" cy="2659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7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48075582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9361EB8-1DB4-4022-BBC9-EC81B1638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24568"/>
            <a:ext cx="2824842" cy="5412920"/>
          </a:xfrm>
        </p:spPr>
        <p:txBody>
          <a:bodyPr tIns="4572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Responsibilities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2A6F16-BCB2-4D4C-95AF-DF4E7180C2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>
                <a:latin typeface="Calibri" pitchFamily="34" charset="0"/>
              </a:rPr>
              <a:t>Supervisor</a:t>
            </a:r>
          </a:p>
          <a:p>
            <a:pPr eaLnBrk="1" hangingPunct="1">
              <a:buFontTx/>
              <a:buNone/>
              <a:defRPr/>
            </a:pPr>
            <a:endParaRPr lang="en-US" b="1" i="1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Follow safety responsibilities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Instruct workers under direction and control and ensure their work is performed safely 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Ensure compliance with OHSR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Participate in accident investigations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100">
              <a:latin typeface="Calibri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100">
                <a:latin typeface="Calibri" pitchFamily="34" charset="0"/>
              </a:rPr>
              <a:t>Set a good example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8618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1B5FB10-8237-4F78-93B2-314235BC9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624568"/>
            <a:ext cx="2824842" cy="5412920"/>
          </a:xfrm>
        </p:spPr>
        <p:txBody>
          <a:bodyPr tIns="4572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FFFFFF"/>
                </a:solidFill>
              </a:rPr>
              <a:t>Responsibilities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AD3FF4A-DD4E-4467-B4C7-4A3AC766CC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00525" y="624568"/>
            <a:ext cx="4314823" cy="5412920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Management</a:t>
            </a:r>
          </a:p>
          <a:p>
            <a:pPr eaLnBrk="1" hangingPunct="1">
              <a:buFontTx/>
              <a:buNone/>
            </a:pPr>
            <a:endParaRPr lang="en-US" altLang="en-US" b="1" i="1">
              <a:latin typeface="Calibri" panose="020F0502020204030204" pitchFamily="34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Provide a safe and healthy workplace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Ensure that workers are adequately trained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Establish and maintain a comprehensive occupational health and safety program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latin typeface="Calibri" panose="020F0502020204030204" pitchFamily="34" charset="0"/>
              </a:rPr>
              <a:t>Support  employees in their health and safety activities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73237BA-B351-4CD4-898F-CF296CA2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718" y="381000"/>
            <a:ext cx="8310563" cy="575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F8049-E52E-478C-86A7-8574D227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7" y="717550"/>
            <a:ext cx="2825496" cy="5095421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Worker Rights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F3543F3-35FE-4566-A64C-4D6B1FDC8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499" y="717550"/>
            <a:ext cx="4424363" cy="5095421"/>
          </a:xfrm>
        </p:spPr>
        <p:txBody>
          <a:bodyPr anchor="ctr">
            <a:normAutofit/>
          </a:bodyPr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FFFF"/>
                </a:solidFill>
                <a:latin typeface="Calibri" panose="020F0502020204030204" pitchFamily="34" charset="0"/>
              </a:rPr>
              <a:t>The Workers Compensation Act outlines 3 basic rights: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990600" lvl="1" indent="-5334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rgbClr val="FFFFFF"/>
                </a:solidFill>
                <a:latin typeface="Calibri" panose="020F0502020204030204" pitchFamily="34" charset="0"/>
              </a:rPr>
              <a:t>Right to Refuse</a:t>
            </a:r>
          </a:p>
          <a:p>
            <a:pPr marL="990600" lvl="1" indent="-5334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rgbClr val="FFFFFF"/>
                </a:solidFill>
                <a:latin typeface="Calibri" panose="020F0502020204030204" pitchFamily="34" charset="0"/>
              </a:rPr>
              <a:t>Right to Know</a:t>
            </a:r>
          </a:p>
          <a:p>
            <a:pPr marL="990600" lvl="1" indent="-53340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 sz="2100">
                <a:solidFill>
                  <a:srgbClr val="FFFFFF"/>
                </a:solidFill>
                <a:latin typeface="Calibri" panose="020F0502020204030204" pitchFamily="34" charset="0"/>
              </a:rPr>
              <a:t>Right to Participate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B1BF-2806-4E9A-8694-96BC0B23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3433763"/>
            <a:ext cx="3606801" cy="2743200"/>
          </a:xfrm>
        </p:spPr>
        <p:txBody>
          <a:bodyPr anchor="t">
            <a:normAutofit/>
          </a:bodyPr>
          <a:lstStyle/>
          <a:p>
            <a:pPr algn="ctr"/>
            <a:r>
              <a:rPr lang="en-CA" dirty="0"/>
              <a:t>Right To Refuse</a:t>
            </a:r>
            <a:endParaRPr lang="en-CA"/>
          </a:p>
        </p:txBody>
      </p:sp>
      <p:pic>
        <p:nvPicPr>
          <p:cNvPr id="17411" name="Picture 7" descr="30561-Clipart-Illustration-Of-A-Red-Man-Holding-A-Red-Stop-Sign">
            <a:extLst>
              <a:ext uri="{FF2B5EF4-FFF2-40B4-BE49-F238E27FC236}">
                <a16:creationId xmlns:a16="http://schemas.microsoft.com/office/drawing/2014/main" id="{9371E332-5EA0-4886-BBCC-6A255C8E0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2243" y="2519363"/>
            <a:ext cx="66751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05A155F-3D01-471F-B00E-67CE495CB6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anchor="ctr">
            <a:normAutofit/>
          </a:bodyPr>
          <a:lstStyle/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You have the right to refuse if you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   have “reasonable cause”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marL="742950" lvl="1" indent="-285750"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If there is an undue hazard to your safety </a:t>
            </a:r>
          </a:p>
          <a:p>
            <a:pPr marL="742950" lvl="1" indent="-285750"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    or someone else's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alibri" panose="020F0502020204030204" pitchFamily="34" charset="0"/>
              </a:rPr>
              <a:t>You must report the unsafe condition to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Calibri" panose="020F0502020204030204" pitchFamily="34" charset="0"/>
              </a:rPr>
              <a:t>    your supervisor immediately!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B8C6-6970-4576-9DBE-E02AF9FA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8" y="3433763"/>
            <a:ext cx="3606801" cy="2743200"/>
          </a:xfrm>
        </p:spPr>
        <p:txBody>
          <a:bodyPr anchor="t">
            <a:normAutofit/>
          </a:bodyPr>
          <a:lstStyle/>
          <a:p>
            <a:pPr algn="ctr"/>
            <a:r>
              <a:rPr lang="en-CA" dirty="0"/>
              <a:t>Right To Know</a:t>
            </a:r>
            <a:endParaRPr lang="en-CA"/>
          </a:p>
        </p:txBody>
      </p:sp>
      <p:pic>
        <p:nvPicPr>
          <p:cNvPr id="18435" name="Picture 2" descr="Cartoon Hard Hat Character Pointing Up">
            <a:hlinkClick r:id="rId2"/>
            <a:extLst>
              <a:ext uri="{FF2B5EF4-FFF2-40B4-BE49-F238E27FC236}">
                <a16:creationId xmlns:a16="http://schemas.microsoft.com/office/drawing/2014/main" id="{8F603D15-D093-4212-AF06-952AA1ED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099" y="263366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73144208-AAFC-4C3A-A4F1-EF3D72AF4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26C8B048-3309-4D84-81C7-A58ED1FC3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3299" y="643467"/>
            <a:ext cx="3943350" cy="5533496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All employees have a right to know what hazards are present on the job.</a:t>
            </a:r>
          </a:p>
          <a:p>
            <a:pPr eaLnBrk="1" hangingPunct="1"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You learn about the hazards at:</a:t>
            </a:r>
          </a:p>
          <a:p>
            <a:pPr marL="1143000"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Health and Safety Orientation</a:t>
            </a:r>
          </a:p>
          <a:p>
            <a:pPr marL="1143000"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Health and Safety Sessions</a:t>
            </a:r>
          </a:p>
          <a:p>
            <a:pPr marL="1143000"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On the job instructions</a:t>
            </a:r>
          </a:p>
          <a:p>
            <a:pPr marL="1143000" lvl="2" eaLnBrk="1" hangingPunct="1">
              <a:buClr>
                <a:srgbClr val="C00000"/>
              </a:buClr>
              <a:buFontTx/>
              <a:buChar char="•"/>
            </a:pPr>
            <a:r>
              <a:rPr lang="en-US" altLang="en-US">
                <a:latin typeface="Calibri" panose="020F0502020204030204" pitchFamily="34" charset="0"/>
              </a:rPr>
              <a:t>WHMIS Training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lvl="1" eaLnBrk="1" hangingPunct="1">
              <a:buFontTx/>
              <a:buNone/>
            </a:pP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9|2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1598</Words>
  <Application>Microsoft Office PowerPoint</Application>
  <PresentationFormat>On-screen Show (4:3)</PresentationFormat>
  <Paragraphs>330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Constantia</vt:lpstr>
      <vt:lpstr>Wingdings</vt:lpstr>
      <vt:lpstr>Wingdings 2</vt:lpstr>
      <vt:lpstr>Office Theme</vt:lpstr>
      <vt:lpstr>Safety Orientation</vt:lpstr>
      <vt:lpstr>Why Is Safety Important To You?</vt:lpstr>
      <vt:lpstr>Work Safe</vt:lpstr>
      <vt:lpstr>Responsibilities</vt:lpstr>
      <vt:lpstr>Responsibilities</vt:lpstr>
      <vt:lpstr>Responsibilities</vt:lpstr>
      <vt:lpstr>Worker Rights</vt:lpstr>
      <vt:lpstr>Right To Refuse</vt:lpstr>
      <vt:lpstr>Right To Know</vt:lpstr>
      <vt:lpstr>Right To Participate</vt:lpstr>
      <vt:lpstr>Company Rules</vt:lpstr>
      <vt:lpstr>Company Rules</vt:lpstr>
      <vt:lpstr>Drug and Alcohol Policy</vt:lpstr>
      <vt:lpstr>Disciplinary Action </vt:lpstr>
      <vt:lpstr>Hazard Awareness</vt:lpstr>
      <vt:lpstr>Hazard Awareness</vt:lpstr>
      <vt:lpstr>Reporting Procedures</vt:lpstr>
      <vt:lpstr>Injury Pyramid</vt:lpstr>
      <vt:lpstr>Preventative Maintenance</vt:lpstr>
      <vt:lpstr>PowerPoint Presentation</vt:lpstr>
      <vt:lpstr>PowerPoint Presentation</vt:lpstr>
      <vt:lpstr>Personal Protective Equipment</vt:lpstr>
      <vt:lpstr>Personal Protective Equipment </vt:lpstr>
      <vt:lpstr>Personal Protective Equipment </vt:lpstr>
      <vt:lpstr>Hearing Conservation</vt:lpstr>
      <vt:lpstr>Workplace Violence </vt:lpstr>
      <vt:lpstr>Musculoskeletal Injuries (MSI’s)</vt:lpstr>
      <vt:lpstr>Driver’s Program</vt:lpstr>
      <vt:lpstr>W.H.M.I.S  </vt:lpstr>
      <vt:lpstr>W.H.M.I.S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Orientation</dc:title>
  <dc:creator>Kyle Parry</dc:creator>
  <cp:lastModifiedBy>Kyle Parry</cp:lastModifiedBy>
  <cp:revision>1</cp:revision>
  <dcterms:created xsi:type="dcterms:W3CDTF">2020-04-16T00:10:39Z</dcterms:created>
  <dcterms:modified xsi:type="dcterms:W3CDTF">2020-04-16T00:13:27Z</dcterms:modified>
</cp:coreProperties>
</file>